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10287000" cx="18288000"/>
  <p:notesSz cx="6858000" cy="9144000"/>
  <p:embeddedFontLst>
    <p:embeddedFont>
      <p:font typeface="Arimo"/>
      <p:regular r:id="rId25"/>
      <p:bold r:id="rId26"/>
      <p:italic r:id="rId27"/>
      <p:boldItalic r:id="rId28"/>
    </p:embeddedFont>
    <p:embeddedFont>
      <p:font typeface="Montserrat"/>
      <p:bold r:id="rId29"/>
      <p:boldItalic r:id="rId30"/>
    </p:embeddedFont>
    <p:embeddedFont>
      <p:font typeface="Bree Serif"/>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2" roundtripDataSignature="AMtx7mg0Ny8j1V1VTxa37X665+gIIT3F8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rimo-bold.fntdata"/><Relationship Id="rId25" Type="http://schemas.openxmlformats.org/officeDocument/2006/relationships/font" Target="fonts/Arimo-regular.fntdata"/><Relationship Id="rId28" Type="http://schemas.openxmlformats.org/officeDocument/2006/relationships/font" Target="fonts/Arimo-boldItalic.fntdata"/><Relationship Id="rId27" Type="http://schemas.openxmlformats.org/officeDocument/2006/relationships/font" Target="fonts/Arim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reeSerif-regular.fntdata"/><Relationship Id="rId30" Type="http://schemas.openxmlformats.org/officeDocument/2006/relationships/font" Target="fonts/Montserrat-bold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png>
</file>

<file path=ppt/media/image15.jpg>
</file>

<file path=ppt/media/image16.png>
</file>

<file path=ppt/media/image17.jpg>
</file>

<file path=ppt/media/image18.png>
</file>

<file path=ppt/media/image2.png>
</file>

<file path=ppt/media/image21.png>
</file>

<file path=ppt/media/image22.png>
</file>

<file path=ppt/media/image24.png>
</file>

<file path=ppt/media/image26.jpg>
</file>

<file path=ppt/media/image28.jpg>
</file>

<file path=ppt/media/image29.png>
</file>

<file path=ppt/media/image3.png>
</file>

<file path=ppt/media/image31.jpg>
</file>

<file path=ppt/media/image32.jpg>
</file>

<file path=ppt/media/image33.jpg>
</file>

<file path=ppt/media/image34.jpg>
</file>

<file path=ppt/media/image35.png>
</file>

<file path=ppt/media/image38.jpg>
</file>

<file path=ppt/media/image39.jpg>
</file>

<file path=ppt/media/image4.png>
</file>

<file path=ppt/media/image40.jpg>
</file>

<file path=ppt/media/image41.jpg>
</file>

<file path=ppt/media/image42.jpg>
</file>

<file path=ppt/media/image43.jpg>
</file>

<file path=ppt/media/image44.png>
</file>

<file path=ppt/media/image45.png>
</file>

<file path=ppt/media/image46.jpg>
</file>

<file path=ppt/media/image47.jpg>
</file>

<file path=ppt/media/image48.jp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0"/>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1"/>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1"/>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8"/>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8"/>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8"/>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9"/>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9"/>
          <p:cNvSpPr/>
          <p:nvPr>
            <p:ph idx="2" type="pic"/>
          </p:nvPr>
        </p:nvSpPr>
        <p:spPr>
          <a:xfrm>
            <a:off x="1792288" y="612775"/>
            <a:ext cx="5486400" cy="4114800"/>
          </a:xfrm>
          <a:prstGeom prst="rect">
            <a:avLst/>
          </a:prstGeom>
          <a:noFill/>
          <a:ln>
            <a:noFill/>
          </a:ln>
        </p:spPr>
      </p:sp>
      <p:sp>
        <p:nvSpPr>
          <p:cNvPr id="64" name="Google Shape;64;p29"/>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8.jpg"/><Relationship Id="rId5"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18.png"/><Relationship Id="rId6" Type="http://schemas.openxmlformats.org/officeDocument/2006/relationships/image" Target="../media/image4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43.jpg"/><Relationship Id="rId5" Type="http://schemas.openxmlformats.org/officeDocument/2006/relationships/image" Target="../media/image2.png"/><Relationship Id="rId6" Type="http://schemas.openxmlformats.org/officeDocument/2006/relationships/image" Target="../media/image18.png"/><Relationship Id="rId7"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2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9.png"/><Relationship Id="rId4" Type="http://schemas.openxmlformats.org/officeDocument/2006/relationships/image" Target="../media/image3.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3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9.png"/><Relationship Id="rId4" Type="http://schemas.openxmlformats.org/officeDocument/2006/relationships/image" Target="../media/image39.jpg"/><Relationship Id="rId5" Type="http://schemas.openxmlformats.org/officeDocument/2006/relationships/image" Target="../media/image3.png"/><Relationship Id="rId6" Type="http://schemas.openxmlformats.org/officeDocument/2006/relationships/image" Target="../media/image18.png"/><Relationship Id="rId7"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image" Target="../media/image3.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3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3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6.jpg"/><Relationship Id="rId4" Type="http://schemas.openxmlformats.org/officeDocument/2006/relationships/image" Target="../media/image4.png"/><Relationship Id="rId5" Type="http://schemas.openxmlformats.org/officeDocument/2006/relationships/image" Target="../media/image35.png"/><Relationship Id="rId6" Type="http://schemas.openxmlformats.org/officeDocument/2006/relationships/image" Target="../media/image18.png"/><Relationship Id="rId7"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1.jpg"/><Relationship Id="rId4" Type="http://schemas.openxmlformats.org/officeDocument/2006/relationships/image" Target="../media/image45.png"/><Relationship Id="rId5" Type="http://schemas.openxmlformats.org/officeDocument/2006/relationships/image" Target="../media/image2.png"/><Relationship Id="rId6" Type="http://schemas.openxmlformats.org/officeDocument/2006/relationships/image" Target="../media/image18.png"/><Relationship Id="rId7"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 Id="rId11" Type="http://schemas.openxmlformats.org/officeDocument/2006/relationships/image" Target="../media/image18.png"/><Relationship Id="rId10" Type="http://schemas.openxmlformats.org/officeDocument/2006/relationships/image" Target="../media/image26.jpg"/><Relationship Id="rId12" Type="http://schemas.openxmlformats.org/officeDocument/2006/relationships/image" Target="../media/image14.png"/><Relationship Id="rId9" Type="http://schemas.openxmlformats.org/officeDocument/2006/relationships/image" Target="../media/image8.jpg"/><Relationship Id="rId5" Type="http://schemas.openxmlformats.org/officeDocument/2006/relationships/image" Target="../media/image12.jpg"/><Relationship Id="rId6" Type="http://schemas.openxmlformats.org/officeDocument/2006/relationships/image" Target="../media/image1.jpg"/><Relationship Id="rId7" Type="http://schemas.openxmlformats.org/officeDocument/2006/relationships/image" Target="../media/image11.jpg"/><Relationship Id="rId8"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5.jpg"/><Relationship Id="rId5" Type="http://schemas.openxmlformats.org/officeDocument/2006/relationships/image" Target="../media/image2.png"/><Relationship Id="rId6" Type="http://schemas.openxmlformats.org/officeDocument/2006/relationships/image" Target="../media/image18.png"/><Relationship Id="rId7"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7.jpg"/><Relationship Id="rId5" Type="http://schemas.openxmlformats.org/officeDocument/2006/relationships/image" Target="../media/image3.pn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4.png"/><Relationship Id="rId5" Type="http://schemas.openxmlformats.org/officeDocument/2006/relationships/image" Target="../media/image21.png"/><Relationship Id="rId6"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2.png"/><Relationship Id="rId9" Type="http://schemas.openxmlformats.org/officeDocument/2006/relationships/image" Target="../media/image14.png"/><Relationship Id="rId5" Type="http://schemas.openxmlformats.org/officeDocument/2006/relationships/image" Target="../media/image40.jpg"/><Relationship Id="rId6" Type="http://schemas.openxmlformats.org/officeDocument/2006/relationships/image" Target="../media/image33.jpg"/><Relationship Id="rId7" Type="http://schemas.openxmlformats.org/officeDocument/2006/relationships/image" Target="../media/image3.png"/><Relationship Id="rId8"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2.jpg"/><Relationship Id="rId4" Type="http://schemas.openxmlformats.org/officeDocument/2006/relationships/image" Target="../media/image4.png"/><Relationship Id="rId5" Type="http://schemas.openxmlformats.org/officeDocument/2006/relationships/image" Target="../media/image35.png"/><Relationship Id="rId6" Type="http://schemas.openxmlformats.org/officeDocument/2006/relationships/image" Target="../media/image14.png"/><Relationship Id="rId7"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2.jpg"/><Relationship Id="rId4" Type="http://schemas.openxmlformats.org/officeDocument/2006/relationships/image" Target="../media/image4.png"/><Relationship Id="rId5" Type="http://schemas.openxmlformats.org/officeDocument/2006/relationships/image" Target="../media/image14.png"/><Relationship Id="rId6"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2C3D"/>
        </a:solidFill>
      </p:bgPr>
    </p:bg>
    <p:spTree>
      <p:nvGrpSpPr>
        <p:cNvPr id="83" name="Shape 83"/>
        <p:cNvGrpSpPr/>
        <p:nvPr/>
      </p:nvGrpSpPr>
      <p:grpSpPr>
        <a:xfrm>
          <a:off x="0" y="0"/>
          <a:ext cx="0" cy="0"/>
          <a:chOff x="0" y="0"/>
          <a:chExt cx="0" cy="0"/>
        </a:xfrm>
      </p:grpSpPr>
      <p:grpSp>
        <p:nvGrpSpPr>
          <p:cNvPr id="84" name="Google Shape;84;p1"/>
          <p:cNvGrpSpPr/>
          <p:nvPr/>
        </p:nvGrpSpPr>
        <p:grpSpPr>
          <a:xfrm>
            <a:off x="9270777" y="0"/>
            <a:ext cx="9017223" cy="10287000"/>
            <a:chOff x="0" y="0"/>
            <a:chExt cx="2491378" cy="2842206"/>
          </a:xfrm>
        </p:grpSpPr>
        <p:sp>
          <p:nvSpPr>
            <p:cNvPr id="85" name="Google Shape;85;p1"/>
            <p:cNvSpPr/>
            <p:nvPr/>
          </p:nvSpPr>
          <p:spPr>
            <a:xfrm>
              <a:off x="0" y="0"/>
              <a:ext cx="2491378" cy="2842206"/>
            </a:xfrm>
            <a:custGeom>
              <a:rect b="b" l="l" r="r" t="t"/>
              <a:pathLst>
                <a:path extrusionOk="0" h="2842206" w="2491378">
                  <a:moveTo>
                    <a:pt x="0" y="0"/>
                  </a:moveTo>
                  <a:lnTo>
                    <a:pt x="2491378" y="0"/>
                  </a:lnTo>
                  <a:lnTo>
                    <a:pt x="2491378" y="2842206"/>
                  </a:lnTo>
                  <a:lnTo>
                    <a:pt x="0" y="2842206"/>
                  </a:lnTo>
                  <a:close/>
                </a:path>
              </a:pathLst>
            </a:custGeom>
            <a:solidFill>
              <a:srgbClr val="0CA3B3"/>
            </a:solidFill>
            <a:ln>
              <a:noFill/>
            </a:ln>
          </p:spPr>
        </p:sp>
        <p:sp>
          <p:nvSpPr>
            <p:cNvPr id="86" name="Google Shape;86;p1"/>
            <p:cNvSpPr txBox="1"/>
            <p:nvPr/>
          </p:nvSpPr>
          <p:spPr>
            <a:xfrm>
              <a:off x="0" y="9525"/>
              <a:ext cx="2491378" cy="2832681"/>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7" name="Google Shape;87;p1"/>
          <p:cNvSpPr/>
          <p:nvPr/>
        </p:nvSpPr>
        <p:spPr>
          <a:xfrm rot="-5400000">
            <a:off x="16744960" y="429760"/>
            <a:ext cx="1028679" cy="1197880"/>
          </a:xfrm>
          <a:custGeom>
            <a:rect b="b" l="l" r="r" t="t"/>
            <a:pathLst>
              <a:path extrusionOk="0" h="1197880" w="1028679">
                <a:moveTo>
                  <a:pt x="0" y="0"/>
                </a:moveTo>
                <a:lnTo>
                  <a:pt x="1028680" y="0"/>
                </a:lnTo>
                <a:lnTo>
                  <a:pt x="1028680" y="1197880"/>
                </a:lnTo>
                <a:lnTo>
                  <a:pt x="0" y="1197880"/>
                </a:lnTo>
                <a:lnTo>
                  <a:pt x="0" y="0"/>
                </a:lnTo>
                <a:close/>
              </a:path>
            </a:pathLst>
          </a:custGeom>
          <a:blipFill rotWithShape="1">
            <a:blip r:embed="rId3">
              <a:alphaModFix/>
            </a:blip>
            <a:stretch>
              <a:fillRect b="0" l="0" r="0" t="0"/>
            </a:stretch>
          </a:blipFill>
          <a:ln>
            <a:noFill/>
          </a:ln>
        </p:spPr>
      </p:sp>
      <p:pic>
        <p:nvPicPr>
          <p:cNvPr id="88" name="Google Shape;88;p1"/>
          <p:cNvPicPr preferRelativeResize="0"/>
          <p:nvPr/>
        </p:nvPicPr>
        <p:blipFill rotWithShape="1">
          <a:blip r:embed="rId4">
            <a:alphaModFix/>
          </a:blip>
          <a:srcRect b="0" l="10974" r="48686" t="0"/>
          <a:stretch/>
        </p:blipFill>
        <p:spPr>
          <a:xfrm>
            <a:off x="9270777" y="1028700"/>
            <a:ext cx="7988523" cy="9258300"/>
          </a:xfrm>
          <a:prstGeom prst="rect">
            <a:avLst/>
          </a:prstGeom>
          <a:noFill/>
          <a:ln>
            <a:noFill/>
          </a:ln>
        </p:spPr>
      </p:pic>
      <p:grpSp>
        <p:nvGrpSpPr>
          <p:cNvPr id="89" name="Google Shape;89;p1"/>
          <p:cNvGrpSpPr/>
          <p:nvPr/>
        </p:nvGrpSpPr>
        <p:grpSpPr>
          <a:xfrm>
            <a:off x="-645840" y="2461990"/>
            <a:ext cx="11592219" cy="5182194"/>
            <a:chOff x="0" y="-47625"/>
            <a:chExt cx="3053095" cy="1364858"/>
          </a:xfrm>
        </p:grpSpPr>
        <p:sp>
          <p:nvSpPr>
            <p:cNvPr id="90" name="Google Shape;90;p1"/>
            <p:cNvSpPr/>
            <p:nvPr/>
          </p:nvSpPr>
          <p:spPr>
            <a:xfrm>
              <a:off x="0" y="0"/>
              <a:ext cx="3053095" cy="1317233"/>
            </a:xfrm>
            <a:custGeom>
              <a:rect b="b" l="l" r="r" t="t"/>
              <a:pathLst>
                <a:path extrusionOk="0" h="1317233" w="3053095">
                  <a:moveTo>
                    <a:pt x="0" y="0"/>
                  </a:moveTo>
                  <a:lnTo>
                    <a:pt x="3053095" y="0"/>
                  </a:lnTo>
                  <a:lnTo>
                    <a:pt x="3053095" y="1317233"/>
                  </a:lnTo>
                  <a:lnTo>
                    <a:pt x="0" y="1317233"/>
                  </a:lnTo>
                  <a:close/>
                </a:path>
              </a:pathLst>
            </a:custGeom>
            <a:solidFill>
              <a:srgbClr val="0CA3B3"/>
            </a:solidFill>
            <a:ln>
              <a:noFill/>
            </a:ln>
          </p:spPr>
        </p:sp>
        <p:sp>
          <p:nvSpPr>
            <p:cNvPr id="91" name="Google Shape;91;p1"/>
            <p:cNvSpPr txBox="1"/>
            <p:nvPr/>
          </p:nvSpPr>
          <p:spPr>
            <a:xfrm>
              <a:off x="0" y="-47625"/>
              <a:ext cx="3053095" cy="13648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2" name="Google Shape;92;p1"/>
          <p:cNvGrpSpPr/>
          <p:nvPr/>
        </p:nvGrpSpPr>
        <p:grpSpPr>
          <a:xfrm>
            <a:off x="2961365" y="7008377"/>
            <a:ext cx="7547386" cy="1220561"/>
            <a:chOff x="0" y="-47625"/>
            <a:chExt cx="1987789" cy="321465"/>
          </a:xfrm>
        </p:grpSpPr>
        <p:sp>
          <p:nvSpPr>
            <p:cNvPr id="93" name="Google Shape;93;p1"/>
            <p:cNvSpPr/>
            <p:nvPr/>
          </p:nvSpPr>
          <p:spPr>
            <a:xfrm>
              <a:off x="0" y="0"/>
              <a:ext cx="1987789" cy="273840"/>
            </a:xfrm>
            <a:custGeom>
              <a:rect b="b" l="l" r="r" t="t"/>
              <a:pathLst>
                <a:path extrusionOk="0" h="273840" w="1987789">
                  <a:moveTo>
                    <a:pt x="0" y="0"/>
                  </a:moveTo>
                  <a:lnTo>
                    <a:pt x="1987789" y="0"/>
                  </a:lnTo>
                  <a:lnTo>
                    <a:pt x="1987789" y="273840"/>
                  </a:lnTo>
                  <a:lnTo>
                    <a:pt x="0" y="273840"/>
                  </a:lnTo>
                  <a:close/>
                </a:path>
              </a:pathLst>
            </a:custGeom>
            <a:solidFill>
              <a:srgbClr val="FFFFFF"/>
            </a:solidFill>
            <a:ln>
              <a:noFill/>
            </a:ln>
          </p:spPr>
        </p:sp>
        <p:sp>
          <p:nvSpPr>
            <p:cNvPr id="94" name="Google Shape;94;p1"/>
            <p:cNvSpPr txBox="1"/>
            <p:nvPr/>
          </p:nvSpPr>
          <p:spPr>
            <a:xfrm>
              <a:off x="0" y="-47625"/>
              <a:ext cx="1987789" cy="32146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95" name="Google Shape;95;p1"/>
          <p:cNvCxnSpPr/>
          <p:nvPr/>
        </p:nvCxnSpPr>
        <p:spPr>
          <a:xfrm rot="10800000">
            <a:off x="1805895" y="6134862"/>
            <a:ext cx="0" cy="781916"/>
          </a:xfrm>
          <a:prstGeom prst="straightConnector1">
            <a:avLst/>
          </a:prstGeom>
          <a:noFill/>
          <a:ln cap="flat" cmpd="sng" w="38100">
            <a:solidFill>
              <a:srgbClr val="FFFFFF"/>
            </a:solidFill>
            <a:prstDash val="solid"/>
            <a:round/>
            <a:headEnd len="sm" w="sm" type="none"/>
            <a:tailEnd len="sm" w="sm" type="none"/>
          </a:ln>
        </p:spPr>
      </p:cxnSp>
      <p:sp>
        <p:nvSpPr>
          <p:cNvPr id="96" name="Google Shape;96;p1"/>
          <p:cNvSpPr/>
          <p:nvPr/>
        </p:nvSpPr>
        <p:spPr>
          <a:xfrm>
            <a:off x="335120" y="317642"/>
            <a:ext cx="4564285" cy="1225397"/>
          </a:xfrm>
          <a:custGeom>
            <a:rect b="b" l="l" r="r" t="t"/>
            <a:pathLst>
              <a:path extrusionOk="0" h="1225397" w="4564285">
                <a:moveTo>
                  <a:pt x="0" y="0"/>
                </a:moveTo>
                <a:lnTo>
                  <a:pt x="4564285" y="0"/>
                </a:lnTo>
                <a:lnTo>
                  <a:pt x="4564285" y="1225398"/>
                </a:lnTo>
                <a:lnTo>
                  <a:pt x="0" y="1225398"/>
                </a:lnTo>
                <a:lnTo>
                  <a:pt x="0" y="0"/>
                </a:lnTo>
                <a:close/>
              </a:path>
            </a:pathLst>
          </a:custGeom>
          <a:blipFill rotWithShape="1">
            <a:blip r:embed="rId5">
              <a:alphaModFix/>
            </a:blip>
            <a:stretch>
              <a:fillRect b="0" l="0" r="0" t="0"/>
            </a:stretch>
          </a:blipFill>
          <a:ln>
            <a:noFill/>
          </a:ln>
        </p:spPr>
      </p:sp>
      <p:sp>
        <p:nvSpPr>
          <p:cNvPr id="97" name="Google Shape;97;p1"/>
          <p:cNvSpPr txBox="1"/>
          <p:nvPr/>
        </p:nvSpPr>
        <p:spPr>
          <a:xfrm>
            <a:off x="1723392" y="3210790"/>
            <a:ext cx="10073639" cy="2603499"/>
          </a:xfrm>
          <a:prstGeom prst="rect">
            <a:avLst/>
          </a:prstGeom>
          <a:noFill/>
          <a:ln>
            <a:noFill/>
          </a:ln>
        </p:spPr>
        <p:txBody>
          <a:bodyPr anchorCtr="0" anchor="t" bIns="0" lIns="0" spcFirstLastPara="1" rIns="0" wrap="square" tIns="0">
            <a:spAutoFit/>
          </a:bodyPr>
          <a:lstStyle/>
          <a:p>
            <a:pPr indent="0" lvl="0" marL="0" marR="0" rtl="0" algn="l">
              <a:lnSpc>
                <a:spcPct val="101000"/>
              </a:lnSpc>
              <a:spcBef>
                <a:spcPts val="0"/>
              </a:spcBef>
              <a:spcAft>
                <a:spcPts val="0"/>
              </a:spcAft>
              <a:buNone/>
            </a:pPr>
            <a:r>
              <a:rPr b="1" i="0" lang="en-US" sz="9999" u="none" cap="none" strike="noStrike">
                <a:solidFill>
                  <a:srgbClr val="FFFFFF"/>
                </a:solidFill>
                <a:latin typeface="Montserrat"/>
                <a:ea typeface="Montserrat"/>
                <a:cs typeface="Montserrat"/>
                <a:sym typeface="Montserrat"/>
              </a:rPr>
              <a:t>BANK MARKETING</a:t>
            </a:r>
            <a:endParaRPr/>
          </a:p>
        </p:txBody>
      </p:sp>
      <p:sp>
        <p:nvSpPr>
          <p:cNvPr id="98" name="Google Shape;98;p1"/>
          <p:cNvSpPr txBox="1"/>
          <p:nvPr/>
        </p:nvSpPr>
        <p:spPr>
          <a:xfrm>
            <a:off x="2166089" y="5941428"/>
            <a:ext cx="8342662" cy="10572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Prediction Whether The Customer Will Subscribe to Term Deposit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grpSp>
        <p:nvGrpSpPr>
          <p:cNvPr id="294" name="Google Shape;294;p10"/>
          <p:cNvGrpSpPr/>
          <p:nvPr/>
        </p:nvGrpSpPr>
        <p:grpSpPr>
          <a:xfrm>
            <a:off x="0" y="-180826"/>
            <a:ext cx="4315860" cy="10467826"/>
            <a:chOff x="0" y="-47625"/>
            <a:chExt cx="1136687" cy="2756958"/>
          </a:xfrm>
        </p:grpSpPr>
        <p:sp>
          <p:nvSpPr>
            <p:cNvPr id="295" name="Google Shape;295;p10"/>
            <p:cNvSpPr/>
            <p:nvPr/>
          </p:nvSpPr>
          <p:spPr>
            <a:xfrm>
              <a:off x="0" y="0"/>
              <a:ext cx="1136687" cy="2709333"/>
            </a:xfrm>
            <a:custGeom>
              <a:rect b="b" l="l" r="r" t="t"/>
              <a:pathLst>
                <a:path extrusionOk="0" h="2709333" w="1136687">
                  <a:moveTo>
                    <a:pt x="0" y="0"/>
                  </a:moveTo>
                  <a:lnTo>
                    <a:pt x="1136687" y="0"/>
                  </a:lnTo>
                  <a:lnTo>
                    <a:pt x="1136687" y="2709333"/>
                  </a:lnTo>
                  <a:lnTo>
                    <a:pt x="0" y="2709333"/>
                  </a:lnTo>
                  <a:close/>
                </a:path>
              </a:pathLst>
            </a:custGeom>
            <a:solidFill>
              <a:srgbClr val="062C3D"/>
            </a:solidFill>
            <a:ln>
              <a:noFill/>
            </a:ln>
          </p:spPr>
        </p:sp>
        <p:sp>
          <p:nvSpPr>
            <p:cNvPr id="296" name="Google Shape;296;p10"/>
            <p:cNvSpPr txBox="1"/>
            <p:nvPr/>
          </p:nvSpPr>
          <p:spPr>
            <a:xfrm>
              <a:off x="0" y="-47625"/>
              <a:ext cx="1136687"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97" name="Google Shape;297;p10"/>
          <p:cNvGrpSpPr/>
          <p:nvPr/>
        </p:nvGrpSpPr>
        <p:grpSpPr>
          <a:xfrm>
            <a:off x="16713120" y="9375538"/>
            <a:ext cx="1574880" cy="727006"/>
            <a:chOff x="0" y="-241101"/>
            <a:chExt cx="2099840" cy="969341"/>
          </a:xfrm>
        </p:grpSpPr>
        <p:grpSp>
          <p:nvGrpSpPr>
            <p:cNvPr id="298" name="Google Shape;298;p10"/>
            <p:cNvGrpSpPr/>
            <p:nvPr/>
          </p:nvGrpSpPr>
          <p:grpSpPr>
            <a:xfrm>
              <a:off x="0" y="-241101"/>
              <a:ext cx="2099840" cy="969341"/>
              <a:chOff x="0" y="-47625"/>
              <a:chExt cx="414783" cy="191475"/>
            </a:xfrm>
          </p:grpSpPr>
          <p:sp>
            <p:nvSpPr>
              <p:cNvPr id="299" name="Google Shape;299;p10"/>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300" name="Google Shape;300;p10"/>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01" name="Google Shape;301;p10"/>
            <p:cNvGrpSpPr/>
            <p:nvPr/>
          </p:nvGrpSpPr>
          <p:grpSpPr>
            <a:xfrm>
              <a:off x="0" y="0"/>
              <a:ext cx="728240" cy="728240"/>
              <a:chOff x="0" y="0"/>
              <a:chExt cx="812800" cy="812800"/>
            </a:xfrm>
          </p:grpSpPr>
          <p:sp>
            <p:nvSpPr>
              <p:cNvPr id="302" name="Google Shape;302;p10"/>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303" name="Google Shape;303;p10"/>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4" name="Google Shape;304;p10"/>
            <p:cNvSpPr/>
            <p:nvPr/>
          </p:nvSpPr>
          <p:spPr>
            <a:xfrm flipH="1">
              <a:off x="259349" y="193064"/>
              <a:ext cx="209543" cy="342111"/>
            </a:xfrm>
            <a:custGeom>
              <a:rect b="b" l="l" r="r" t="t"/>
              <a:pathLst>
                <a:path extrusionOk="0" h="342111" w="209543">
                  <a:moveTo>
                    <a:pt x="209543" y="0"/>
                  </a:moveTo>
                  <a:lnTo>
                    <a:pt x="0" y="0"/>
                  </a:lnTo>
                  <a:lnTo>
                    <a:pt x="0" y="342112"/>
                  </a:lnTo>
                  <a:lnTo>
                    <a:pt x="209543" y="342112"/>
                  </a:lnTo>
                  <a:lnTo>
                    <a:pt x="209543" y="0"/>
                  </a:lnTo>
                  <a:close/>
                </a:path>
              </a:pathLst>
            </a:custGeom>
            <a:blipFill rotWithShape="1">
              <a:blip r:embed="rId3">
                <a:alphaModFix/>
              </a:blip>
              <a:stretch>
                <a:fillRect b="0" l="0" r="0" t="0"/>
              </a:stretch>
            </a:blipFill>
            <a:ln>
              <a:noFill/>
            </a:ln>
          </p:spPr>
        </p:sp>
      </p:grpSp>
      <p:cxnSp>
        <p:nvCxnSpPr>
          <p:cNvPr id="305" name="Google Shape;305;p10"/>
          <p:cNvCxnSpPr/>
          <p:nvPr/>
        </p:nvCxnSpPr>
        <p:spPr>
          <a:xfrm>
            <a:off x="4812392" y="2069586"/>
            <a:ext cx="781916" cy="0"/>
          </a:xfrm>
          <a:prstGeom prst="straightConnector1">
            <a:avLst/>
          </a:prstGeom>
          <a:noFill/>
          <a:ln cap="flat" cmpd="sng" w="38100">
            <a:solidFill>
              <a:srgbClr val="0CA3B3"/>
            </a:solidFill>
            <a:prstDash val="solid"/>
            <a:round/>
            <a:headEnd len="sm" w="sm" type="none"/>
            <a:tailEnd len="sm" w="sm" type="none"/>
          </a:ln>
        </p:spPr>
      </p:cxnSp>
      <p:sp>
        <p:nvSpPr>
          <p:cNvPr id="306" name="Google Shape;306;p10"/>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4">
              <a:alphaModFix/>
            </a:blip>
            <a:stretch>
              <a:fillRect b="-39958" l="-57428" r="-55854" t="-41647"/>
            </a:stretch>
          </a:blipFill>
          <a:ln>
            <a:noFill/>
          </a:ln>
        </p:spPr>
      </p:sp>
      <p:sp>
        <p:nvSpPr>
          <p:cNvPr id="307" name="Google Shape;307;p10"/>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5">
              <a:alphaModFix/>
            </a:blip>
            <a:stretch>
              <a:fillRect b="0" l="0" r="0" t="0"/>
            </a:stretch>
          </a:blipFill>
          <a:ln>
            <a:noFill/>
          </a:ln>
        </p:spPr>
      </p:sp>
      <p:grpSp>
        <p:nvGrpSpPr>
          <p:cNvPr id="308" name="Google Shape;308;p10"/>
          <p:cNvGrpSpPr/>
          <p:nvPr/>
        </p:nvGrpSpPr>
        <p:grpSpPr>
          <a:xfrm>
            <a:off x="4812392" y="2911823"/>
            <a:ext cx="918343" cy="918343"/>
            <a:chOff x="0" y="0"/>
            <a:chExt cx="812800" cy="812800"/>
          </a:xfrm>
        </p:grpSpPr>
        <p:sp>
          <p:nvSpPr>
            <p:cNvPr id="309" name="Google Shape;309;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0"/>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9"/>
                </a:lnSpc>
                <a:spcBef>
                  <a:spcPts val="0"/>
                </a:spcBef>
                <a:spcAft>
                  <a:spcPts val="0"/>
                </a:spcAft>
                <a:buNone/>
              </a:pPr>
              <a:r>
                <a:rPr b="0" i="0" lang="en-US" sz="2099" u="none" cap="none" strike="noStrike">
                  <a:solidFill>
                    <a:srgbClr val="000000"/>
                  </a:solidFill>
                  <a:latin typeface="Arimo"/>
                  <a:ea typeface="Arimo"/>
                  <a:cs typeface="Arimo"/>
                  <a:sym typeface="Arimo"/>
                </a:rPr>
                <a:t>1</a:t>
              </a:r>
              <a:endParaRPr/>
            </a:p>
          </p:txBody>
        </p:sp>
      </p:grpSp>
      <p:grpSp>
        <p:nvGrpSpPr>
          <p:cNvPr id="311" name="Google Shape;311;p10"/>
          <p:cNvGrpSpPr/>
          <p:nvPr/>
        </p:nvGrpSpPr>
        <p:grpSpPr>
          <a:xfrm>
            <a:off x="4812392" y="4497506"/>
            <a:ext cx="918343" cy="918343"/>
            <a:chOff x="0" y="0"/>
            <a:chExt cx="812800" cy="812800"/>
          </a:xfrm>
        </p:grpSpPr>
        <p:sp>
          <p:nvSpPr>
            <p:cNvPr id="312" name="Google Shape;312;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0"/>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2</a:t>
              </a:r>
              <a:endParaRPr/>
            </a:p>
          </p:txBody>
        </p:sp>
      </p:grpSp>
      <p:grpSp>
        <p:nvGrpSpPr>
          <p:cNvPr id="314" name="Google Shape;314;p10"/>
          <p:cNvGrpSpPr/>
          <p:nvPr/>
        </p:nvGrpSpPr>
        <p:grpSpPr>
          <a:xfrm>
            <a:off x="5966947" y="7423469"/>
            <a:ext cx="4125717" cy="977297"/>
            <a:chOff x="0" y="-57150"/>
            <a:chExt cx="1177036" cy="278815"/>
          </a:xfrm>
        </p:grpSpPr>
        <p:sp>
          <p:nvSpPr>
            <p:cNvPr id="315" name="Google Shape;315;p10"/>
            <p:cNvSpPr/>
            <p:nvPr/>
          </p:nvSpPr>
          <p:spPr>
            <a:xfrm>
              <a:off x="0" y="0"/>
              <a:ext cx="1177036" cy="221665"/>
            </a:xfrm>
            <a:custGeom>
              <a:rect b="b" l="l" r="r" t="t"/>
              <a:pathLst>
                <a:path extrusionOk="0" h="221665" w="1177036">
                  <a:moveTo>
                    <a:pt x="56295" y="0"/>
                  </a:moveTo>
                  <a:lnTo>
                    <a:pt x="1120741" y="0"/>
                  </a:lnTo>
                  <a:cubicBezTo>
                    <a:pt x="1135671" y="0"/>
                    <a:pt x="1149990" y="5931"/>
                    <a:pt x="1160547" y="16488"/>
                  </a:cubicBezTo>
                  <a:cubicBezTo>
                    <a:pt x="1171105" y="27046"/>
                    <a:pt x="1177036" y="41365"/>
                    <a:pt x="1177036" y="56295"/>
                  </a:cubicBezTo>
                  <a:lnTo>
                    <a:pt x="1177036" y="165370"/>
                  </a:lnTo>
                  <a:cubicBezTo>
                    <a:pt x="1177036" y="196461"/>
                    <a:pt x="1151832" y="221665"/>
                    <a:pt x="1120741" y="221665"/>
                  </a:cubicBezTo>
                  <a:lnTo>
                    <a:pt x="56295" y="221665"/>
                  </a:lnTo>
                  <a:cubicBezTo>
                    <a:pt x="41365" y="221665"/>
                    <a:pt x="27046" y="215734"/>
                    <a:pt x="16488" y="205177"/>
                  </a:cubicBezTo>
                  <a:cubicBezTo>
                    <a:pt x="5931" y="194620"/>
                    <a:pt x="0" y="180301"/>
                    <a:pt x="0" y="165370"/>
                  </a:cubicBezTo>
                  <a:lnTo>
                    <a:pt x="0" y="56295"/>
                  </a:lnTo>
                  <a:cubicBezTo>
                    <a:pt x="0" y="25204"/>
                    <a:pt x="25204" y="0"/>
                    <a:pt x="56295"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0"/>
            <p:cNvSpPr txBox="1"/>
            <p:nvPr/>
          </p:nvSpPr>
          <p:spPr>
            <a:xfrm>
              <a:off x="0" y="-57150"/>
              <a:ext cx="1177036" cy="278815"/>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Browser Google Chrome</a:t>
              </a:r>
              <a:endParaRPr/>
            </a:p>
          </p:txBody>
        </p:sp>
      </p:grpSp>
      <p:grpSp>
        <p:nvGrpSpPr>
          <p:cNvPr id="317" name="Google Shape;317;p10"/>
          <p:cNvGrpSpPr/>
          <p:nvPr/>
        </p:nvGrpSpPr>
        <p:grpSpPr>
          <a:xfrm>
            <a:off x="5966947" y="5828570"/>
            <a:ext cx="3787443" cy="1042745"/>
            <a:chOff x="0" y="-57150"/>
            <a:chExt cx="1080529" cy="297487"/>
          </a:xfrm>
        </p:grpSpPr>
        <p:sp>
          <p:nvSpPr>
            <p:cNvPr id="318" name="Google Shape;318;p10"/>
            <p:cNvSpPr/>
            <p:nvPr/>
          </p:nvSpPr>
          <p:spPr>
            <a:xfrm>
              <a:off x="0" y="0"/>
              <a:ext cx="1080529" cy="240337"/>
            </a:xfrm>
            <a:custGeom>
              <a:rect b="b" l="l" r="r" t="t"/>
              <a:pathLst>
                <a:path extrusionOk="0" h="240337" w="1080529">
                  <a:moveTo>
                    <a:pt x="61323" y="0"/>
                  </a:moveTo>
                  <a:lnTo>
                    <a:pt x="1019206" y="0"/>
                  </a:lnTo>
                  <a:cubicBezTo>
                    <a:pt x="1035469" y="0"/>
                    <a:pt x="1051067" y="6461"/>
                    <a:pt x="1062568" y="17961"/>
                  </a:cubicBezTo>
                  <a:cubicBezTo>
                    <a:pt x="1074068" y="29461"/>
                    <a:pt x="1080529" y="45059"/>
                    <a:pt x="1080529" y="61323"/>
                  </a:cubicBezTo>
                  <a:lnTo>
                    <a:pt x="1080529" y="179014"/>
                  </a:lnTo>
                  <a:cubicBezTo>
                    <a:pt x="1080529" y="195278"/>
                    <a:pt x="1074068" y="210876"/>
                    <a:pt x="1062568" y="222376"/>
                  </a:cubicBezTo>
                  <a:cubicBezTo>
                    <a:pt x="1051067" y="233876"/>
                    <a:pt x="1035469" y="240337"/>
                    <a:pt x="1019206" y="240337"/>
                  </a:cubicBezTo>
                  <a:lnTo>
                    <a:pt x="61323" y="240337"/>
                  </a:lnTo>
                  <a:cubicBezTo>
                    <a:pt x="45059" y="240337"/>
                    <a:pt x="29461" y="233876"/>
                    <a:pt x="17961" y="222376"/>
                  </a:cubicBezTo>
                  <a:cubicBezTo>
                    <a:pt x="6461" y="210876"/>
                    <a:pt x="0" y="195278"/>
                    <a:pt x="0" y="179014"/>
                  </a:cubicBezTo>
                  <a:lnTo>
                    <a:pt x="0" y="61323"/>
                  </a:lnTo>
                  <a:cubicBezTo>
                    <a:pt x="0" y="45059"/>
                    <a:pt x="6461" y="29461"/>
                    <a:pt x="17961" y="17961"/>
                  </a:cubicBezTo>
                  <a:cubicBezTo>
                    <a:pt x="29461" y="6461"/>
                    <a:pt x="45059" y="0"/>
                    <a:pt x="61323"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0"/>
            <p:cNvSpPr txBox="1"/>
            <p:nvPr/>
          </p:nvSpPr>
          <p:spPr>
            <a:xfrm>
              <a:off x="0" y="-57150"/>
              <a:ext cx="1080529" cy="297487"/>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Visual Studio Code</a:t>
              </a:r>
              <a:endParaRPr/>
            </a:p>
          </p:txBody>
        </p:sp>
      </p:grpSp>
      <p:grpSp>
        <p:nvGrpSpPr>
          <p:cNvPr id="320" name="Google Shape;320;p10"/>
          <p:cNvGrpSpPr/>
          <p:nvPr/>
        </p:nvGrpSpPr>
        <p:grpSpPr>
          <a:xfrm>
            <a:off x="5965034" y="2631265"/>
            <a:ext cx="3178966" cy="1023633"/>
            <a:chOff x="0" y="-57150"/>
            <a:chExt cx="906935" cy="292035"/>
          </a:xfrm>
        </p:grpSpPr>
        <p:sp>
          <p:nvSpPr>
            <p:cNvPr id="321" name="Google Shape;321;p10"/>
            <p:cNvSpPr/>
            <p:nvPr/>
          </p:nvSpPr>
          <p:spPr>
            <a:xfrm>
              <a:off x="0" y="0"/>
              <a:ext cx="906935" cy="234885"/>
            </a:xfrm>
            <a:custGeom>
              <a:rect b="b" l="l" r="r" t="t"/>
              <a:pathLst>
                <a:path extrusionOk="0" h="234885" w="906935">
                  <a:moveTo>
                    <a:pt x="73061" y="0"/>
                  </a:moveTo>
                  <a:lnTo>
                    <a:pt x="833874" y="0"/>
                  </a:lnTo>
                  <a:cubicBezTo>
                    <a:pt x="853251" y="0"/>
                    <a:pt x="871834" y="7697"/>
                    <a:pt x="885536" y="21399"/>
                  </a:cubicBezTo>
                  <a:cubicBezTo>
                    <a:pt x="899237" y="35101"/>
                    <a:pt x="906935" y="53684"/>
                    <a:pt x="906935" y="73061"/>
                  </a:cubicBezTo>
                  <a:lnTo>
                    <a:pt x="906935" y="161824"/>
                  </a:lnTo>
                  <a:cubicBezTo>
                    <a:pt x="906935" y="181201"/>
                    <a:pt x="899237" y="199784"/>
                    <a:pt x="885536" y="213486"/>
                  </a:cubicBezTo>
                  <a:cubicBezTo>
                    <a:pt x="871834" y="227187"/>
                    <a:pt x="853251" y="234885"/>
                    <a:pt x="833874" y="234885"/>
                  </a:cubicBezTo>
                  <a:lnTo>
                    <a:pt x="73061" y="234885"/>
                  </a:lnTo>
                  <a:cubicBezTo>
                    <a:pt x="53684" y="234885"/>
                    <a:pt x="35101" y="227187"/>
                    <a:pt x="21399" y="213486"/>
                  </a:cubicBezTo>
                  <a:cubicBezTo>
                    <a:pt x="7697" y="199784"/>
                    <a:pt x="0" y="181201"/>
                    <a:pt x="0" y="161824"/>
                  </a:cubicBezTo>
                  <a:lnTo>
                    <a:pt x="0" y="73061"/>
                  </a:lnTo>
                  <a:cubicBezTo>
                    <a:pt x="0" y="53684"/>
                    <a:pt x="7697" y="35101"/>
                    <a:pt x="21399" y="21399"/>
                  </a:cubicBezTo>
                  <a:cubicBezTo>
                    <a:pt x="35101" y="7697"/>
                    <a:pt x="53684" y="0"/>
                    <a:pt x="73061"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0"/>
            <p:cNvSpPr txBox="1"/>
            <p:nvPr/>
          </p:nvSpPr>
          <p:spPr>
            <a:xfrm>
              <a:off x="0" y="-57150"/>
              <a:ext cx="906935" cy="292035"/>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Sklearn Modul</a:t>
              </a:r>
              <a:endParaRPr/>
            </a:p>
          </p:txBody>
        </p:sp>
      </p:grpSp>
      <p:grpSp>
        <p:nvGrpSpPr>
          <p:cNvPr id="323" name="Google Shape;323;p10"/>
          <p:cNvGrpSpPr/>
          <p:nvPr/>
        </p:nvGrpSpPr>
        <p:grpSpPr>
          <a:xfrm>
            <a:off x="4812392" y="6028891"/>
            <a:ext cx="918343" cy="918343"/>
            <a:chOff x="0" y="0"/>
            <a:chExt cx="812800" cy="812800"/>
          </a:xfrm>
        </p:grpSpPr>
        <p:sp>
          <p:nvSpPr>
            <p:cNvPr id="324" name="Google Shape;324;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3</a:t>
              </a:r>
              <a:endParaRPr/>
            </a:p>
          </p:txBody>
        </p:sp>
      </p:grpSp>
      <p:grpSp>
        <p:nvGrpSpPr>
          <p:cNvPr id="326" name="Google Shape;326;p10"/>
          <p:cNvGrpSpPr/>
          <p:nvPr/>
        </p:nvGrpSpPr>
        <p:grpSpPr>
          <a:xfrm>
            <a:off x="5965034" y="4206211"/>
            <a:ext cx="4715407" cy="1071045"/>
            <a:chOff x="0" y="-57150"/>
            <a:chExt cx="1345270" cy="305561"/>
          </a:xfrm>
        </p:grpSpPr>
        <p:sp>
          <p:nvSpPr>
            <p:cNvPr id="327" name="Google Shape;327;p10"/>
            <p:cNvSpPr/>
            <p:nvPr/>
          </p:nvSpPr>
          <p:spPr>
            <a:xfrm>
              <a:off x="0" y="0"/>
              <a:ext cx="1345270" cy="248411"/>
            </a:xfrm>
            <a:custGeom>
              <a:rect b="b" l="l" r="r" t="t"/>
              <a:pathLst>
                <a:path extrusionOk="0" h="248411" w="1345270">
                  <a:moveTo>
                    <a:pt x="49255" y="0"/>
                  </a:moveTo>
                  <a:lnTo>
                    <a:pt x="1296015" y="0"/>
                  </a:lnTo>
                  <a:cubicBezTo>
                    <a:pt x="1309078" y="0"/>
                    <a:pt x="1321606" y="5189"/>
                    <a:pt x="1330843" y="14426"/>
                  </a:cubicBezTo>
                  <a:cubicBezTo>
                    <a:pt x="1340080" y="23664"/>
                    <a:pt x="1345270" y="36192"/>
                    <a:pt x="1345270" y="49255"/>
                  </a:cubicBezTo>
                  <a:lnTo>
                    <a:pt x="1345270" y="199156"/>
                  </a:lnTo>
                  <a:cubicBezTo>
                    <a:pt x="1345270" y="212219"/>
                    <a:pt x="1340080" y="224747"/>
                    <a:pt x="1330843" y="233985"/>
                  </a:cubicBezTo>
                  <a:cubicBezTo>
                    <a:pt x="1321606" y="243222"/>
                    <a:pt x="1309078" y="248411"/>
                    <a:pt x="1296015" y="248411"/>
                  </a:cubicBezTo>
                  <a:lnTo>
                    <a:pt x="49255" y="248411"/>
                  </a:lnTo>
                  <a:cubicBezTo>
                    <a:pt x="36192" y="248411"/>
                    <a:pt x="23664" y="243222"/>
                    <a:pt x="14426" y="233985"/>
                  </a:cubicBezTo>
                  <a:cubicBezTo>
                    <a:pt x="5189" y="224747"/>
                    <a:pt x="0" y="212219"/>
                    <a:pt x="0" y="199156"/>
                  </a:cubicBezTo>
                  <a:lnTo>
                    <a:pt x="0" y="49255"/>
                  </a:lnTo>
                  <a:cubicBezTo>
                    <a:pt x="0" y="36192"/>
                    <a:pt x="5189" y="23664"/>
                    <a:pt x="14426" y="14426"/>
                  </a:cubicBezTo>
                  <a:cubicBezTo>
                    <a:pt x="23664" y="5189"/>
                    <a:pt x="36192" y="0"/>
                    <a:pt x="49255"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txBox="1"/>
            <p:nvPr/>
          </p:nvSpPr>
          <p:spPr>
            <a:xfrm>
              <a:off x="0" y="-57150"/>
              <a:ext cx="1345270" cy="305561"/>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Google Collab &amp; Streamlit</a:t>
              </a:r>
              <a:endParaRPr/>
            </a:p>
          </p:txBody>
        </p:sp>
      </p:grpSp>
      <p:grpSp>
        <p:nvGrpSpPr>
          <p:cNvPr id="329" name="Google Shape;329;p10"/>
          <p:cNvGrpSpPr/>
          <p:nvPr/>
        </p:nvGrpSpPr>
        <p:grpSpPr>
          <a:xfrm>
            <a:off x="4812392" y="7556834"/>
            <a:ext cx="918343" cy="918343"/>
            <a:chOff x="0" y="0"/>
            <a:chExt cx="812800" cy="812800"/>
          </a:xfrm>
        </p:grpSpPr>
        <p:sp>
          <p:nvSpPr>
            <p:cNvPr id="330" name="Google Shape;33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2A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0"/>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8"/>
                </a:lnSpc>
                <a:spcBef>
                  <a:spcPts val="0"/>
                </a:spcBef>
                <a:spcAft>
                  <a:spcPts val="0"/>
                </a:spcAft>
                <a:buNone/>
              </a:pPr>
              <a:r>
                <a:rPr b="0" i="0" lang="en-US" sz="2199" u="none" cap="none" strike="noStrike">
                  <a:solidFill>
                    <a:srgbClr val="000000"/>
                  </a:solidFill>
                  <a:latin typeface="Arimo"/>
                  <a:ea typeface="Arimo"/>
                  <a:cs typeface="Arimo"/>
                  <a:sym typeface="Arimo"/>
                </a:rPr>
                <a:t>4</a:t>
              </a:r>
              <a:endParaRPr/>
            </a:p>
          </p:txBody>
        </p:sp>
      </p:grpSp>
      <p:sp>
        <p:nvSpPr>
          <p:cNvPr id="332" name="Google Shape;332;p10"/>
          <p:cNvSpPr/>
          <p:nvPr/>
        </p:nvSpPr>
        <p:spPr>
          <a:xfrm>
            <a:off x="9990603" y="2882786"/>
            <a:ext cx="10010367" cy="6673578"/>
          </a:xfrm>
          <a:custGeom>
            <a:rect b="b" l="l" r="r" t="t"/>
            <a:pathLst>
              <a:path extrusionOk="0" h="6673578" w="10010367">
                <a:moveTo>
                  <a:pt x="0" y="0"/>
                </a:moveTo>
                <a:lnTo>
                  <a:pt x="10010367" y="0"/>
                </a:lnTo>
                <a:lnTo>
                  <a:pt x="10010367" y="6673578"/>
                </a:lnTo>
                <a:lnTo>
                  <a:pt x="0" y="6673578"/>
                </a:lnTo>
                <a:lnTo>
                  <a:pt x="0" y="0"/>
                </a:lnTo>
                <a:close/>
              </a:path>
            </a:pathLst>
          </a:custGeom>
          <a:blipFill rotWithShape="1">
            <a:blip r:embed="rId6">
              <a:alphaModFix/>
            </a:blip>
            <a:stretch>
              <a:fillRect b="0" l="0" r="0" t="0"/>
            </a:stretch>
          </a:blipFill>
          <a:ln>
            <a:noFill/>
          </a:ln>
        </p:spPr>
      </p:sp>
      <p:sp>
        <p:nvSpPr>
          <p:cNvPr id="333" name="Google Shape;333;p10"/>
          <p:cNvSpPr txBox="1"/>
          <p:nvPr/>
        </p:nvSpPr>
        <p:spPr>
          <a:xfrm>
            <a:off x="4812392" y="1020379"/>
            <a:ext cx="7549182"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TOOLS &amp; LIBRARY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grpSp>
        <p:nvGrpSpPr>
          <p:cNvPr id="338" name="Google Shape;338;p11"/>
          <p:cNvGrpSpPr/>
          <p:nvPr/>
        </p:nvGrpSpPr>
        <p:grpSpPr>
          <a:xfrm>
            <a:off x="0" y="-180826"/>
            <a:ext cx="18288000" cy="4633319"/>
            <a:chOff x="0" y="-47625"/>
            <a:chExt cx="4816593" cy="1220298"/>
          </a:xfrm>
        </p:grpSpPr>
        <p:sp>
          <p:nvSpPr>
            <p:cNvPr id="339" name="Google Shape;339;p11"/>
            <p:cNvSpPr/>
            <p:nvPr/>
          </p:nvSpPr>
          <p:spPr>
            <a:xfrm>
              <a:off x="0" y="0"/>
              <a:ext cx="4816592" cy="1172673"/>
            </a:xfrm>
            <a:custGeom>
              <a:rect b="b" l="l" r="r" t="t"/>
              <a:pathLst>
                <a:path extrusionOk="0" h="1172673" w="4816592">
                  <a:moveTo>
                    <a:pt x="0" y="0"/>
                  </a:moveTo>
                  <a:lnTo>
                    <a:pt x="4816592" y="0"/>
                  </a:lnTo>
                  <a:lnTo>
                    <a:pt x="4816592" y="1172673"/>
                  </a:lnTo>
                  <a:lnTo>
                    <a:pt x="0" y="1172673"/>
                  </a:lnTo>
                  <a:close/>
                </a:path>
              </a:pathLst>
            </a:custGeom>
            <a:solidFill>
              <a:srgbClr val="062C3D"/>
            </a:solidFill>
            <a:ln>
              <a:noFill/>
            </a:ln>
          </p:spPr>
        </p:sp>
        <p:sp>
          <p:nvSpPr>
            <p:cNvPr id="340" name="Google Shape;340;p11"/>
            <p:cNvSpPr txBox="1"/>
            <p:nvPr/>
          </p:nvSpPr>
          <p:spPr>
            <a:xfrm>
              <a:off x="0" y="-47625"/>
              <a:ext cx="4816593" cy="122029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1" name="Google Shape;341;p11"/>
          <p:cNvGrpSpPr/>
          <p:nvPr/>
        </p:nvGrpSpPr>
        <p:grpSpPr>
          <a:xfrm>
            <a:off x="16713120" y="9077474"/>
            <a:ext cx="1574880" cy="727006"/>
            <a:chOff x="0" y="-47625"/>
            <a:chExt cx="414783" cy="191475"/>
          </a:xfrm>
        </p:grpSpPr>
        <p:sp>
          <p:nvSpPr>
            <p:cNvPr id="342" name="Google Shape;342;p11"/>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343" name="Google Shape;343;p11"/>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4" name="Google Shape;344;p11"/>
          <p:cNvGrpSpPr/>
          <p:nvPr/>
        </p:nvGrpSpPr>
        <p:grpSpPr>
          <a:xfrm>
            <a:off x="16713120" y="9258300"/>
            <a:ext cx="546180" cy="546180"/>
            <a:chOff x="0" y="0"/>
            <a:chExt cx="812800" cy="812800"/>
          </a:xfrm>
        </p:grpSpPr>
        <p:sp>
          <p:nvSpPr>
            <p:cNvPr id="345" name="Google Shape;345;p11"/>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346" name="Google Shape;346;p11"/>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7" name="Google Shape;347;p11"/>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grpSp>
        <p:nvGrpSpPr>
          <p:cNvPr id="348" name="Google Shape;348;p11"/>
          <p:cNvGrpSpPr/>
          <p:nvPr/>
        </p:nvGrpSpPr>
        <p:grpSpPr>
          <a:xfrm>
            <a:off x="5101945" y="4298151"/>
            <a:ext cx="4470814" cy="4960149"/>
            <a:chOff x="0" y="-47625"/>
            <a:chExt cx="1379546" cy="1530539"/>
          </a:xfrm>
        </p:grpSpPr>
        <p:sp>
          <p:nvSpPr>
            <p:cNvPr id="349" name="Google Shape;349;p11"/>
            <p:cNvSpPr/>
            <p:nvPr/>
          </p:nvSpPr>
          <p:spPr>
            <a:xfrm>
              <a:off x="0" y="0"/>
              <a:ext cx="1379546" cy="1482914"/>
            </a:xfrm>
            <a:custGeom>
              <a:rect b="b" l="l" r="r" t="t"/>
              <a:pathLst>
                <a:path extrusionOk="0" h="1482914" w="1379546">
                  <a:moveTo>
                    <a:pt x="0" y="0"/>
                  </a:moveTo>
                  <a:lnTo>
                    <a:pt x="1379546" y="0"/>
                  </a:lnTo>
                  <a:lnTo>
                    <a:pt x="1379546" y="1482914"/>
                  </a:lnTo>
                  <a:lnTo>
                    <a:pt x="0" y="1482914"/>
                  </a:lnTo>
                  <a:close/>
                </a:path>
              </a:pathLst>
            </a:custGeom>
            <a:solidFill>
              <a:srgbClr val="0CA3B3"/>
            </a:solidFill>
            <a:ln>
              <a:noFill/>
            </a:ln>
          </p:spPr>
        </p:sp>
        <p:sp>
          <p:nvSpPr>
            <p:cNvPr id="350" name="Google Shape;350;p11"/>
            <p:cNvSpPr txBox="1"/>
            <p:nvPr/>
          </p:nvSpPr>
          <p:spPr>
            <a:xfrm>
              <a:off x="0" y="-47625"/>
              <a:ext cx="1379546" cy="1530539"/>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51" name="Google Shape;351;p11"/>
          <p:cNvPicPr preferRelativeResize="0"/>
          <p:nvPr/>
        </p:nvPicPr>
        <p:blipFill rotWithShape="1">
          <a:blip r:embed="rId4">
            <a:alphaModFix/>
          </a:blip>
          <a:srcRect b="9366" l="0" r="0" t="9366"/>
          <a:stretch/>
        </p:blipFill>
        <p:spPr>
          <a:xfrm>
            <a:off x="1059890" y="4452493"/>
            <a:ext cx="8084110" cy="4377049"/>
          </a:xfrm>
          <a:prstGeom prst="rect">
            <a:avLst/>
          </a:prstGeom>
          <a:noFill/>
          <a:ln>
            <a:noFill/>
          </a:ln>
        </p:spPr>
      </p:pic>
      <p:cxnSp>
        <p:nvCxnSpPr>
          <p:cNvPr id="352" name="Google Shape;352;p11"/>
          <p:cNvCxnSpPr/>
          <p:nvPr/>
        </p:nvCxnSpPr>
        <p:spPr>
          <a:xfrm>
            <a:off x="2431652" y="3660634"/>
            <a:ext cx="781916" cy="0"/>
          </a:xfrm>
          <a:prstGeom prst="straightConnector1">
            <a:avLst/>
          </a:prstGeom>
          <a:noFill/>
          <a:ln cap="flat" cmpd="sng" w="38100">
            <a:solidFill>
              <a:srgbClr val="0CA3B3"/>
            </a:solidFill>
            <a:prstDash val="solid"/>
            <a:round/>
            <a:headEnd len="sm" w="sm" type="none"/>
            <a:tailEnd len="sm" w="sm" type="none"/>
          </a:ln>
        </p:spPr>
      </p:cxnSp>
      <p:sp>
        <p:nvSpPr>
          <p:cNvPr id="353" name="Google Shape;353;p11"/>
          <p:cNvSpPr/>
          <p:nvPr/>
        </p:nvSpPr>
        <p:spPr>
          <a:xfrm rot="-5400000">
            <a:off x="17315335" y="3263928"/>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5">
              <a:alphaModFix/>
            </a:blip>
            <a:stretch>
              <a:fillRect b="0" l="0" r="0" t="0"/>
            </a:stretch>
          </a:blipFill>
          <a:ln>
            <a:noFill/>
          </a:ln>
        </p:spPr>
      </p:sp>
      <p:sp>
        <p:nvSpPr>
          <p:cNvPr id="354" name="Google Shape;354;p11"/>
          <p:cNvSpPr/>
          <p:nvPr/>
        </p:nvSpPr>
        <p:spPr>
          <a:xfrm>
            <a:off x="439050" y="419908"/>
            <a:ext cx="2286542" cy="1217584"/>
          </a:xfrm>
          <a:custGeom>
            <a:rect b="b" l="l" r="r" t="t"/>
            <a:pathLst>
              <a:path extrusionOk="0" h="1217584" w="2286542">
                <a:moveTo>
                  <a:pt x="0" y="0"/>
                </a:moveTo>
                <a:lnTo>
                  <a:pt x="2286542" y="0"/>
                </a:lnTo>
                <a:lnTo>
                  <a:pt x="2286542" y="1217584"/>
                </a:lnTo>
                <a:lnTo>
                  <a:pt x="0" y="1217584"/>
                </a:lnTo>
                <a:lnTo>
                  <a:pt x="0" y="0"/>
                </a:lnTo>
                <a:close/>
              </a:path>
            </a:pathLst>
          </a:custGeom>
          <a:blipFill rotWithShape="1">
            <a:blip r:embed="rId6">
              <a:alphaModFix/>
            </a:blip>
            <a:stretch>
              <a:fillRect b="0" l="0" r="0" t="0"/>
            </a:stretch>
          </a:blipFill>
          <a:ln>
            <a:noFill/>
          </a:ln>
        </p:spPr>
      </p:sp>
      <p:sp>
        <p:nvSpPr>
          <p:cNvPr id="355" name="Google Shape;355;p11"/>
          <p:cNvSpPr txBox="1"/>
          <p:nvPr/>
        </p:nvSpPr>
        <p:spPr>
          <a:xfrm>
            <a:off x="2431652" y="2123918"/>
            <a:ext cx="8631483" cy="109791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US" sz="7700" u="none" cap="none" strike="noStrike">
                <a:solidFill>
                  <a:srgbClr val="FFFFFF"/>
                </a:solidFill>
                <a:latin typeface="Montserrat"/>
                <a:ea typeface="Montserrat"/>
                <a:cs typeface="Montserrat"/>
                <a:sym typeface="Montserrat"/>
              </a:rPr>
              <a:t>FRAMEWORK</a:t>
            </a:r>
            <a:endParaRPr/>
          </a:p>
        </p:txBody>
      </p:sp>
      <p:sp>
        <p:nvSpPr>
          <p:cNvPr id="356" name="Google Shape;356;p11"/>
          <p:cNvSpPr txBox="1"/>
          <p:nvPr/>
        </p:nvSpPr>
        <p:spPr>
          <a:xfrm>
            <a:off x="10109706" y="5162550"/>
            <a:ext cx="7390854" cy="3175000"/>
          </a:xfrm>
          <a:prstGeom prst="rect">
            <a:avLst/>
          </a:prstGeom>
          <a:noFill/>
          <a:ln>
            <a:noFill/>
          </a:ln>
        </p:spPr>
        <p:txBody>
          <a:bodyPr anchorCtr="0" anchor="t" bIns="0" lIns="0" spcFirstLastPara="1" rIns="0" wrap="square" tIns="0">
            <a:spAutoFit/>
          </a:bodyPr>
          <a:lstStyle/>
          <a:p>
            <a:pPr indent="0" lvl="0" marL="0" marR="0" rtl="0" algn="just">
              <a:lnSpc>
                <a:spcPct val="113005"/>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Pada project ini, website dibangun menggunakan framework Streamlit. Streamlit adalah sebuah framework berbasis Python yang mana memiliki sifat open source yang digunakan untuk memudahkan user dalam membangun suatu aplikasi web.</a:t>
            </a:r>
            <a:endParaRPr/>
          </a:p>
          <a:p>
            <a:pPr indent="0" lvl="0" marL="0" marR="0" rtl="0" algn="just">
              <a:lnSpc>
                <a:spcPct val="113005"/>
              </a:lnSpc>
              <a:spcBef>
                <a:spcPts val="0"/>
              </a:spcBef>
              <a:spcAft>
                <a:spcPts val="0"/>
              </a:spcAft>
              <a:buNone/>
            </a:pPr>
            <a:r>
              <a:t/>
            </a:r>
            <a:endParaRPr b="1" i="0" sz="2499" u="none" cap="none" strike="noStrike">
              <a:solidFill>
                <a:srgbClr val="062C3D"/>
              </a:solidFill>
              <a:latin typeface="Montserrat"/>
              <a:ea typeface="Montserrat"/>
              <a:cs typeface="Montserrat"/>
              <a:sym typeface="Montserrat"/>
            </a:endParaRPr>
          </a:p>
          <a:p>
            <a:pPr indent="0" lvl="0" marL="0" marR="0" rtl="0" algn="just">
              <a:lnSpc>
                <a:spcPct val="113005"/>
              </a:lnSpc>
              <a:spcBef>
                <a:spcPts val="0"/>
              </a:spcBef>
              <a:spcAft>
                <a:spcPts val="0"/>
              </a:spcAft>
              <a:buNone/>
            </a:pPr>
            <a:r>
              <a:t/>
            </a:r>
            <a:endParaRPr b="1" i="0" sz="2499" u="none" cap="none" strike="noStrike">
              <a:solidFill>
                <a:srgbClr val="062C3D"/>
              </a:solidFill>
              <a:latin typeface="Montserrat"/>
              <a:ea typeface="Montserrat"/>
              <a:cs typeface="Montserrat"/>
              <a:sym typeface="Montserrat"/>
            </a:endParaRPr>
          </a:p>
        </p:txBody>
      </p:sp>
      <p:sp>
        <p:nvSpPr>
          <p:cNvPr id="357" name="Google Shape;357;p11"/>
          <p:cNvSpPr/>
          <p:nvPr/>
        </p:nvSpPr>
        <p:spPr>
          <a:xfrm>
            <a:off x="14874565" y="155355"/>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7">
              <a:alphaModFix/>
            </a:blip>
            <a:stretch>
              <a:fillRect b="-39958" l="-57428" r="-55854" t="-41647"/>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12"/>
          <p:cNvSpPr/>
          <p:nvPr/>
        </p:nvSpPr>
        <p:spPr>
          <a:xfrm>
            <a:off x="0" y="8658359"/>
            <a:ext cx="18288000" cy="1628641"/>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12"/>
          <p:cNvGrpSpPr/>
          <p:nvPr/>
        </p:nvGrpSpPr>
        <p:grpSpPr>
          <a:xfrm>
            <a:off x="16713120" y="9077474"/>
            <a:ext cx="1574880" cy="727006"/>
            <a:chOff x="0" y="-47625"/>
            <a:chExt cx="414783" cy="191475"/>
          </a:xfrm>
        </p:grpSpPr>
        <p:sp>
          <p:nvSpPr>
            <p:cNvPr id="364" name="Google Shape;364;p12"/>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CA3B3"/>
            </a:solidFill>
            <a:ln>
              <a:noFill/>
            </a:ln>
          </p:spPr>
        </p:sp>
        <p:sp>
          <p:nvSpPr>
            <p:cNvPr id="365" name="Google Shape;365;p12"/>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6" name="Google Shape;366;p12"/>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sp>
        <p:nvSpPr>
          <p:cNvPr id="367" name="Google Shape;367;p12"/>
          <p:cNvSpPr/>
          <p:nvPr/>
        </p:nvSpPr>
        <p:spPr>
          <a:xfrm rot="-5400000">
            <a:off x="-7014750" y="3873241"/>
            <a:ext cx="18288000" cy="4258500"/>
          </a:xfrm>
          <a:prstGeom prst="rect">
            <a:avLst/>
          </a:prstGeom>
          <a:solidFill>
            <a:srgbClr val="0CA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2"/>
          <p:cNvGrpSpPr/>
          <p:nvPr/>
        </p:nvGrpSpPr>
        <p:grpSpPr>
          <a:xfrm>
            <a:off x="4158403" y="523947"/>
            <a:ext cx="9971193" cy="1182206"/>
            <a:chOff x="0" y="47625"/>
            <a:chExt cx="13294925" cy="1576275"/>
          </a:xfrm>
        </p:grpSpPr>
        <p:cxnSp>
          <p:nvCxnSpPr>
            <p:cNvPr id="369" name="Google Shape;369;p12"/>
            <p:cNvCxnSpPr/>
            <p:nvPr/>
          </p:nvCxnSpPr>
          <p:spPr>
            <a:xfrm>
              <a:off x="6126185" y="1623900"/>
              <a:ext cx="1042554" cy="0"/>
            </a:xfrm>
            <a:prstGeom prst="straightConnector1">
              <a:avLst/>
            </a:prstGeom>
            <a:noFill/>
            <a:ln cap="flat" cmpd="sng" w="50800">
              <a:solidFill>
                <a:srgbClr val="0CA3B3"/>
              </a:solidFill>
              <a:prstDash val="solid"/>
              <a:round/>
              <a:headEnd len="sm" w="sm" type="none"/>
              <a:tailEnd len="sm" w="sm" type="none"/>
            </a:ln>
          </p:spPr>
        </p:cxnSp>
        <p:sp>
          <p:nvSpPr>
            <p:cNvPr id="370" name="Google Shape;370;p12"/>
            <p:cNvSpPr txBox="1"/>
            <p:nvPr/>
          </p:nvSpPr>
          <p:spPr>
            <a:xfrm>
              <a:off x="0" y="47625"/>
              <a:ext cx="13294925" cy="1061508"/>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IMPLEMENTASI</a:t>
              </a:r>
              <a:endParaRPr/>
            </a:p>
          </p:txBody>
        </p:sp>
      </p:grpSp>
      <p:sp>
        <p:nvSpPr>
          <p:cNvPr id="371" name="Google Shape;371;p12"/>
          <p:cNvSpPr/>
          <p:nvPr/>
        </p:nvSpPr>
        <p:spPr>
          <a:xfrm rot="10800000">
            <a:off x="16918629" y="4024877"/>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4">
              <a:alphaModFix/>
            </a:blip>
            <a:stretch>
              <a:fillRect b="0" l="0" r="0" t="0"/>
            </a:stretch>
          </a:blipFill>
          <a:ln>
            <a:noFill/>
          </a:ln>
        </p:spPr>
      </p:sp>
      <p:sp>
        <p:nvSpPr>
          <p:cNvPr id="372" name="Google Shape;372;p12"/>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5">
              <a:alphaModFix/>
            </a:blip>
            <a:stretch>
              <a:fillRect b="0" l="0" r="0" t="0"/>
            </a:stretch>
          </a:blipFill>
          <a:ln>
            <a:noFill/>
          </a:ln>
        </p:spPr>
      </p:sp>
      <p:sp>
        <p:nvSpPr>
          <p:cNvPr id="373" name="Google Shape;373;p12"/>
          <p:cNvSpPr/>
          <p:nvPr/>
        </p:nvSpPr>
        <p:spPr>
          <a:xfrm>
            <a:off x="14964707" y="163085"/>
            <a:ext cx="3323293" cy="1482137"/>
          </a:xfrm>
          <a:custGeom>
            <a:rect b="b" l="l" r="r" t="t"/>
            <a:pathLst>
              <a:path extrusionOk="0" h="1482137" w="3323293">
                <a:moveTo>
                  <a:pt x="0" y="0"/>
                </a:moveTo>
                <a:lnTo>
                  <a:pt x="3323293" y="0"/>
                </a:lnTo>
                <a:lnTo>
                  <a:pt x="3323293" y="1482136"/>
                </a:lnTo>
                <a:lnTo>
                  <a:pt x="0" y="1482136"/>
                </a:lnTo>
                <a:lnTo>
                  <a:pt x="0" y="0"/>
                </a:lnTo>
                <a:close/>
              </a:path>
            </a:pathLst>
          </a:custGeom>
          <a:blipFill rotWithShape="1">
            <a:blip r:embed="rId6">
              <a:alphaModFix/>
            </a:blip>
            <a:stretch>
              <a:fillRect b="-39958" l="-57428" r="-55854" t="-41647"/>
            </a:stretch>
          </a:blipFill>
          <a:ln>
            <a:noFill/>
          </a:ln>
        </p:spPr>
      </p:sp>
      <p:pic>
        <p:nvPicPr>
          <p:cNvPr id="374" name="Google Shape;374;p12"/>
          <p:cNvPicPr preferRelativeResize="0"/>
          <p:nvPr/>
        </p:nvPicPr>
        <p:blipFill rotWithShape="1">
          <a:blip r:embed="rId7">
            <a:alphaModFix/>
          </a:blip>
          <a:srcRect b="0" l="206" r="205" t="0"/>
          <a:stretch/>
        </p:blipFill>
        <p:spPr>
          <a:xfrm>
            <a:off x="3008606" y="2096678"/>
            <a:ext cx="12270788" cy="6930893"/>
          </a:xfrm>
          <a:prstGeom prst="rect">
            <a:avLst/>
          </a:prstGeom>
          <a:noFill/>
          <a:ln>
            <a:noFill/>
          </a:ln>
        </p:spPr>
      </p:pic>
      <p:sp>
        <p:nvSpPr>
          <p:cNvPr id="375" name="Google Shape;375;p12"/>
          <p:cNvSpPr txBox="1"/>
          <p:nvPr/>
        </p:nvSpPr>
        <p:spPr>
          <a:xfrm>
            <a:off x="7235557" y="9483765"/>
            <a:ext cx="3034970" cy="3492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FFFFFF"/>
                </a:solidFill>
                <a:latin typeface="Bree Serif"/>
                <a:ea typeface="Bree Serif"/>
                <a:cs typeface="Bree Serif"/>
                <a:sym typeface="Bree Serif"/>
              </a:rPr>
              <a:t>Tampilan awal website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13"/>
          <p:cNvSpPr/>
          <p:nvPr/>
        </p:nvSpPr>
        <p:spPr>
          <a:xfrm rot="5400000">
            <a:off x="7190234" y="4898837"/>
            <a:ext cx="18872239" cy="534567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13"/>
          <p:cNvGrpSpPr/>
          <p:nvPr/>
        </p:nvGrpSpPr>
        <p:grpSpPr>
          <a:xfrm>
            <a:off x="16713120" y="9077474"/>
            <a:ext cx="1574880" cy="727006"/>
            <a:chOff x="0" y="-47625"/>
            <a:chExt cx="414783" cy="191475"/>
          </a:xfrm>
        </p:grpSpPr>
        <p:sp>
          <p:nvSpPr>
            <p:cNvPr id="382" name="Google Shape;382;p13"/>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CA3B3"/>
            </a:solidFill>
            <a:ln>
              <a:noFill/>
            </a:ln>
          </p:spPr>
        </p:sp>
        <p:sp>
          <p:nvSpPr>
            <p:cNvPr id="383" name="Google Shape;383;p13"/>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4" name="Google Shape;384;p13"/>
          <p:cNvGrpSpPr/>
          <p:nvPr/>
        </p:nvGrpSpPr>
        <p:grpSpPr>
          <a:xfrm>
            <a:off x="16713120" y="9258300"/>
            <a:ext cx="546180" cy="546180"/>
            <a:chOff x="0" y="0"/>
            <a:chExt cx="812800" cy="812800"/>
          </a:xfrm>
        </p:grpSpPr>
        <p:sp>
          <p:nvSpPr>
            <p:cNvPr id="385" name="Google Shape;385;p13"/>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FFFFFF"/>
            </a:solidFill>
            <a:ln>
              <a:noFill/>
            </a:ln>
          </p:spPr>
        </p:sp>
        <p:sp>
          <p:nvSpPr>
            <p:cNvPr id="386" name="Google Shape;386;p13"/>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87" name="Google Shape;387;p13"/>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grpSp>
        <p:nvGrpSpPr>
          <p:cNvPr id="388" name="Google Shape;388;p13"/>
          <p:cNvGrpSpPr/>
          <p:nvPr/>
        </p:nvGrpSpPr>
        <p:grpSpPr>
          <a:xfrm>
            <a:off x="2148407" y="2458862"/>
            <a:ext cx="4019992" cy="7345618"/>
            <a:chOff x="0" y="-47625"/>
            <a:chExt cx="1240437" cy="2266615"/>
          </a:xfrm>
        </p:grpSpPr>
        <p:sp>
          <p:nvSpPr>
            <p:cNvPr id="389" name="Google Shape;389;p13"/>
            <p:cNvSpPr/>
            <p:nvPr/>
          </p:nvSpPr>
          <p:spPr>
            <a:xfrm>
              <a:off x="0" y="0"/>
              <a:ext cx="1240437" cy="2218990"/>
            </a:xfrm>
            <a:custGeom>
              <a:rect b="b" l="l" r="r" t="t"/>
              <a:pathLst>
                <a:path extrusionOk="0" h="2218990" w="1240437">
                  <a:moveTo>
                    <a:pt x="0" y="0"/>
                  </a:moveTo>
                  <a:lnTo>
                    <a:pt x="1240437" y="0"/>
                  </a:lnTo>
                  <a:lnTo>
                    <a:pt x="1240437" y="2218990"/>
                  </a:lnTo>
                  <a:lnTo>
                    <a:pt x="0" y="2218990"/>
                  </a:lnTo>
                  <a:close/>
                </a:path>
              </a:pathLst>
            </a:custGeom>
            <a:solidFill>
              <a:srgbClr val="0CA3B3"/>
            </a:solidFill>
            <a:ln>
              <a:noFill/>
            </a:ln>
          </p:spPr>
        </p:sp>
        <p:sp>
          <p:nvSpPr>
            <p:cNvPr id="390" name="Google Shape;390;p13"/>
            <p:cNvSpPr txBox="1"/>
            <p:nvPr/>
          </p:nvSpPr>
          <p:spPr>
            <a:xfrm>
              <a:off x="0" y="-47625"/>
              <a:ext cx="1240437" cy="226661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1" name="Google Shape;391;p13"/>
          <p:cNvSpPr/>
          <p:nvPr/>
        </p:nvSpPr>
        <p:spPr>
          <a:xfrm rot="-5400000">
            <a:off x="719219" y="8922304"/>
            <a:ext cx="681343" cy="793412"/>
          </a:xfrm>
          <a:custGeom>
            <a:rect b="b" l="l" r="r" t="t"/>
            <a:pathLst>
              <a:path extrusionOk="0" h="793412" w="681343">
                <a:moveTo>
                  <a:pt x="0" y="0"/>
                </a:moveTo>
                <a:lnTo>
                  <a:pt x="681343" y="0"/>
                </a:lnTo>
                <a:lnTo>
                  <a:pt x="681343" y="793412"/>
                </a:lnTo>
                <a:lnTo>
                  <a:pt x="0" y="793412"/>
                </a:lnTo>
                <a:lnTo>
                  <a:pt x="0" y="0"/>
                </a:lnTo>
                <a:close/>
              </a:path>
            </a:pathLst>
          </a:custGeom>
          <a:blipFill rotWithShape="1">
            <a:blip r:embed="rId4">
              <a:alphaModFix/>
            </a:blip>
            <a:stretch>
              <a:fillRect b="0" l="0" r="0" t="0"/>
            </a:stretch>
          </a:blipFill>
          <a:ln>
            <a:noFill/>
          </a:ln>
        </p:spPr>
      </p:sp>
      <p:sp>
        <p:nvSpPr>
          <p:cNvPr id="392" name="Google Shape;392;p13"/>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5">
              <a:alphaModFix/>
            </a:blip>
            <a:stretch>
              <a:fillRect b="0" l="0" r="0" t="0"/>
            </a:stretch>
          </a:blipFill>
          <a:ln>
            <a:noFill/>
          </a:ln>
        </p:spPr>
      </p:sp>
      <p:sp>
        <p:nvSpPr>
          <p:cNvPr id="393" name="Google Shape;393;p13"/>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6">
              <a:alphaModFix/>
            </a:blip>
            <a:stretch>
              <a:fillRect b="-39958" l="-57428" r="-55854" t="-41647"/>
            </a:stretch>
          </a:blipFill>
          <a:ln>
            <a:noFill/>
          </a:ln>
        </p:spPr>
      </p:sp>
      <p:sp>
        <p:nvSpPr>
          <p:cNvPr id="394" name="Google Shape;394;p13"/>
          <p:cNvSpPr/>
          <p:nvPr/>
        </p:nvSpPr>
        <p:spPr>
          <a:xfrm>
            <a:off x="2751756" y="2127735"/>
            <a:ext cx="12784489" cy="7191275"/>
          </a:xfrm>
          <a:custGeom>
            <a:rect b="b" l="l" r="r" t="t"/>
            <a:pathLst>
              <a:path extrusionOk="0" h="7191275" w="12784489">
                <a:moveTo>
                  <a:pt x="0" y="0"/>
                </a:moveTo>
                <a:lnTo>
                  <a:pt x="12784488" y="0"/>
                </a:lnTo>
                <a:lnTo>
                  <a:pt x="12784488" y="7191275"/>
                </a:lnTo>
                <a:lnTo>
                  <a:pt x="0" y="7191275"/>
                </a:lnTo>
                <a:lnTo>
                  <a:pt x="0" y="0"/>
                </a:lnTo>
                <a:close/>
              </a:path>
            </a:pathLst>
          </a:custGeom>
          <a:blipFill rotWithShape="1">
            <a:blip r:embed="rId7">
              <a:alphaModFix/>
            </a:blip>
            <a:stretch>
              <a:fillRect b="0" l="-58" r="-59" t="0"/>
            </a:stretch>
          </a:blipFill>
          <a:ln>
            <a:noFill/>
          </a:ln>
        </p:spPr>
      </p:sp>
      <p:grpSp>
        <p:nvGrpSpPr>
          <p:cNvPr id="395" name="Google Shape;395;p13"/>
          <p:cNvGrpSpPr/>
          <p:nvPr/>
        </p:nvGrpSpPr>
        <p:grpSpPr>
          <a:xfrm>
            <a:off x="4158403" y="523947"/>
            <a:ext cx="9971193" cy="1182206"/>
            <a:chOff x="0" y="47625"/>
            <a:chExt cx="13294925" cy="1576275"/>
          </a:xfrm>
        </p:grpSpPr>
        <p:cxnSp>
          <p:nvCxnSpPr>
            <p:cNvPr id="396" name="Google Shape;396;p13"/>
            <p:cNvCxnSpPr/>
            <p:nvPr/>
          </p:nvCxnSpPr>
          <p:spPr>
            <a:xfrm>
              <a:off x="6126185" y="1623900"/>
              <a:ext cx="1042554" cy="0"/>
            </a:xfrm>
            <a:prstGeom prst="straightConnector1">
              <a:avLst/>
            </a:prstGeom>
            <a:noFill/>
            <a:ln cap="flat" cmpd="sng" w="50800">
              <a:solidFill>
                <a:srgbClr val="0CA3B3"/>
              </a:solidFill>
              <a:prstDash val="solid"/>
              <a:round/>
              <a:headEnd len="sm" w="sm" type="none"/>
              <a:tailEnd len="sm" w="sm" type="none"/>
            </a:ln>
          </p:spPr>
        </p:cxnSp>
        <p:sp>
          <p:nvSpPr>
            <p:cNvPr id="397" name="Google Shape;397;p13"/>
            <p:cNvSpPr txBox="1"/>
            <p:nvPr/>
          </p:nvSpPr>
          <p:spPr>
            <a:xfrm>
              <a:off x="0" y="47625"/>
              <a:ext cx="13294925" cy="1061508"/>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IMPLEMENTASI</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CA3B3"/>
        </a:solidFill>
      </p:bgPr>
    </p:bg>
    <p:spTree>
      <p:nvGrpSpPr>
        <p:cNvPr id="401" name="Shape 401"/>
        <p:cNvGrpSpPr/>
        <p:nvPr/>
      </p:nvGrpSpPr>
      <p:grpSpPr>
        <a:xfrm>
          <a:off x="0" y="0"/>
          <a:ext cx="0" cy="0"/>
          <a:chOff x="0" y="0"/>
          <a:chExt cx="0" cy="0"/>
        </a:xfrm>
      </p:grpSpPr>
      <p:grpSp>
        <p:nvGrpSpPr>
          <p:cNvPr id="402" name="Google Shape;402;p14"/>
          <p:cNvGrpSpPr/>
          <p:nvPr/>
        </p:nvGrpSpPr>
        <p:grpSpPr>
          <a:xfrm>
            <a:off x="0" y="4153352"/>
            <a:ext cx="19051864" cy="6502010"/>
            <a:chOff x="0" y="-47625"/>
            <a:chExt cx="5878777" cy="2006306"/>
          </a:xfrm>
        </p:grpSpPr>
        <p:sp>
          <p:nvSpPr>
            <p:cNvPr id="403" name="Google Shape;403;p14"/>
            <p:cNvSpPr/>
            <p:nvPr/>
          </p:nvSpPr>
          <p:spPr>
            <a:xfrm>
              <a:off x="0" y="0"/>
              <a:ext cx="5878777" cy="1958681"/>
            </a:xfrm>
            <a:custGeom>
              <a:rect b="b" l="l" r="r" t="t"/>
              <a:pathLst>
                <a:path extrusionOk="0" h="1958681" w="5878777">
                  <a:moveTo>
                    <a:pt x="0" y="0"/>
                  </a:moveTo>
                  <a:lnTo>
                    <a:pt x="5878777" y="0"/>
                  </a:lnTo>
                  <a:lnTo>
                    <a:pt x="5878777" y="1958681"/>
                  </a:lnTo>
                  <a:lnTo>
                    <a:pt x="0" y="1958681"/>
                  </a:lnTo>
                  <a:close/>
                </a:path>
              </a:pathLst>
            </a:custGeom>
            <a:solidFill>
              <a:srgbClr val="0CA3B3"/>
            </a:solidFill>
            <a:ln>
              <a:noFill/>
            </a:ln>
          </p:spPr>
        </p:sp>
        <p:sp>
          <p:nvSpPr>
            <p:cNvPr id="404" name="Google Shape;404;p14"/>
            <p:cNvSpPr txBox="1"/>
            <p:nvPr/>
          </p:nvSpPr>
          <p:spPr>
            <a:xfrm>
              <a:off x="0" y="-47625"/>
              <a:ext cx="5878777" cy="2006306"/>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5" name="Google Shape;405;p14"/>
          <p:cNvGrpSpPr/>
          <p:nvPr/>
        </p:nvGrpSpPr>
        <p:grpSpPr>
          <a:xfrm rot="-5400000">
            <a:off x="-7008167" y="3618697"/>
            <a:ext cx="18288000" cy="4633319"/>
            <a:chOff x="0" y="-47625"/>
            <a:chExt cx="4816593" cy="1220298"/>
          </a:xfrm>
        </p:grpSpPr>
        <p:sp>
          <p:nvSpPr>
            <p:cNvPr id="406" name="Google Shape;406;p14"/>
            <p:cNvSpPr/>
            <p:nvPr/>
          </p:nvSpPr>
          <p:spPr>
            <a:xfrm>
              <a:off x="0" y="0"/>
              <a:ext cx="4816592" cy="1172673"/>
            </a:xfrm>
            <a:custGeom>
              <a:rect b="b" l="l" r="r" t="t"/>
              <a:pathLst>
                <a:path extrusionOk="0" h="1172673" w="4816592">
                  <a:moveTo>
                    <a:pt x="0" y="0"/>
                  </a:moveTo>
                  <a:lnTo>
                    <a:pt x="4816592" y="0"/>
                  </a:lnTo>
                  <a:lnTo>
                    <a:pt x="4816592" y="1172673"/>
                  </a:lnTo>
                  <a:lnTo>
                    <a:pt x="0" y="1172673"/>
                  </a:lnTo>
                  <a:close/>
                </a:path>
              </a:pathLst>
            </a:custGeom>
            <a:solidFill>
              <a:srgbClr val="062C3D"/>
            </a:solidFill>
            <a:ln>
              <a:noFill/>
            </a:ln>
          </p:spPr>
        </p:sp>
        <p:sp>
          <p:nvSpPr>
            <p:cNvPr id="407" name="Google Shape;407;p14"/>
            <p:cNvSpPr txBox="1"/>
            <p:nvPr/>
          </p:nvSpPr>
          <p:spPr>
            <a:xfrm>
              <a:off x="0" y="-47625"/>
              <a:ext cx="4816593" cy="122029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8" name="Google Shape;408;p14"/>
          <p:cNvGrpSpPr/>
          <p:nvPr/>
        </p:nvGrpSpPr>
        <p:grpSpPr>
          <a:xfrm>
            <a:off x="16713120" y="9077474"/>
            <a:ext cx="1574880" cy="727006"/>
            <a:chOff x="0" y="-47625"/>
            <a:chExt cx="414783" cy="191475"/>
          </a:xfrm>
        </p:grpSpPr>
        <p:sp>
          <p:nvSpPr>
            <p:cNvPr id="409" name="Google Shape;409;p14"/>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410" name="Google Shape;410;p14"/>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1" name="Google Shape;411;p14"/>
          <p:cNvGrpSpPr/>
          <p:nvPr/>
        </p:nvGrpSpPr>
        <p:grpSpPr>
          <a:xfrm>
            <a:off x="16713120" y="9258300"/>
            <a:ext cx="546180" cy="546180"/>
            <a:chOff x="0" y="0"/>
            <a:chExt cx="812800" cy="812800"/>
          </a:xfrm>
        </p:grpSpPr>
        <p:sp>
          <p:nvSpPr>
            <p:cNvPr id="412" name="Google Shape;412;p14"/>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FFFFFF"/>
            </a:solidFill>
            <a:ln>
              <a:noFill/>
            </a:ln>
          </p:spPr>
        </p:sp>
        <p:sp>
          <p:nvSpPr>
            <p:cNvPr id="413" name="Google Shape;413;p14"/>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4" name="Google Shape;414;p14"/>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pic>
        <p:nvPicPr>
          <p:cNvPr id="415" name="Google Shape;415;p14"/>
          <p:cNvPicPr preferRelativeResize="0"/>
          <p:nvPr/>
        </p:nvPicPr>
        <p:blipFill rotWithShape="1">
          <a:blip r:embed="rId4">
            <a:alphaModFix/>
          </a:blip>
          <a:srcRect b="572" l="0" r="0" t="571"/>
          <a:stretch/>
        </p:blipFill>
        <p:spPr>
          <a:xfrm>
            <a:off x="2726523" y="2129893"/>
            <a:ext cx="12834953" cy="7128407"/>
          </a:xfrm>
          <a:prstGeom prst="rect">
            <a:avLst/>
          </a:prstGeom>
          <a:noFill/>
          <a:ln>
            <a:noFill/>
          </a:ln>
        </p:spPr>
      </p:pic>
      <p:sp>
        <p:nvSpPr>
          <p:cNvPr id="416" name="Google Shape;416;p14"/>
          <p:cNvSpPr/>
          <p:nvPr/>
        </p:nvSpPr>
        <p:spPr>
          <a:xfrm rot="-5400000">
            <a:off x="17315335" y="3263928"/>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5">
              <a:alphaModFix/>
            </a:blip>
            <a:stretch>
              <a:fillRect b="0" l="0" r="0" t="0"/>
            </a:stretch>
          </a:blipFill>
          <a:ln>
            <a:noFill/>
          </a:ln>
        </p:spPr>
      </p:sp>
      <p:sp>
        <p:nvSpPr>
          <p:cNvPr id="417" name="Google Shape;417;p14"/>
          <p:cNvSpPr/>
          <p:nvPr/>
        </p:nvSpPr>
        <p:spPr>
          <a:xfrm>
            <a:off x="439050" y="419908"/>
            <a:ext cx="2286542" cy="1217584"/>
          </a:xfrm>
          <a:custGeom>
            <a:rect b="b" l="l" r="r" t="t"/>
            <a:pathLst>
              <a:path extrusionOk="0" h="1217584" w="2286542">
                <a:moveTo>
                  <a:pt x="0" y="0"/>
                </a:moveTo>
                <a:lnTo>
                  <a:pt x="2286542" y="0"/>
                </a:lnTo>
                <a:lnTo>
                  <a:pt x="2286542" y="1217584"/>
                </a:lnTo>
                <a:lnTo>
                  <a:pt x="0" y="1217584"/>
                </a:lnTo>
                <a:lnTo>
                  <a:pt x="0" y="0"/>
                </a:lnTo>
                <a:close/>
              </a:path>
            </a:pathLst>
          </a:custGeom>
          <a:blipFill rotWithShape="1">
            <a:blip r:embed="rId6">
              <a:alphaModFix/>
            </a:blip>
            <a:stretch>
              <a:fillRect b="0" l="0" r="0" t="0"/>
            </a:stretch>
          </a:blipFill>
          <a:ln>
            <a:noFill/>
          </a:ln>
        </p:spPr>
      </p:sp>
      <p:sp>
        <p:nvSpPr>
          <p:cNvPr id="418" name="Google Shape;418;p14"/>
          <p:cNvSpPr/>
          <p:nvPr/>
        </p:nvSpPr>
        <p:spPr>
          <a:xfrm>
            <a:off x="14874565" y="155355"/>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7">
              <a:alphaModFix/>
            </a:blip>
            <a:stretch>
              <a:fillRect b="-39958" l="-57428" r="-55854" t="-41647"/>
            </a:stretch>
          </a:blipFill>
          <a:ln>
            <a:noFill/>
          </a:ln>
        </p:spPr>
      </p:sp>
      <p:grpSp>
        <p:nvGrpSpPr>
          <p:cNvPr id="419" name="Google Shape;419;p14"/>
          <p:cNvGrpSpPr/>
          <p:nvPr/>
        </p:nvGrpSpPr>
        <p:grpSpPr>
          <a:xfrm>
            <a:off x="4158403" y="523947"/>
            <a:ext cx="9971193" cy="1182206"/>
            <a:chOff x="0" y="47625"/>
            <a:chExt cx="13294925" cy="1576275"/>
          </a:xfrm>
        </p:grpSpPr>
        <p:cxnSp>
          <p:nvCxnSpPr>
            <p:cNvPr id="420" name="Google Shape;420;p14"/>
            <p:cNvCxnSpPr/>
            <p:nvPr/>
          </p:nvCxnSpPr>
          <p:spPr>
            <a:xfrm>
              <a:off x="6126185" y="1623900"/>
              <a:ext cx="1042554" cy="0"/>
            </a:xfrm>
            <a:prstGeom prst="straightConnector1">
              <a:avLst/>
            </a:prstGeom>
            <a:noFill/>
            <a:ln cap="flat" cmpd="sng" w="50800">
              <a:solidFill>
                <a:srgbClr val="062C3D"/>
              </a:solidFill>
              <a:prstDash val="solid"/>
              <a:round/>
              <a:headEnd len="sm" w="sm" type="none"/>
              <a:tailEnd len="sm" w="sm" type="none"/>
            </a:ln>
          </p:spPr>
        </p:cxnSp>
        <p:sp>
          <p:nvSpPr>
            <p:cNvPr id="421" name="Google Shape;421;p14"/>
            <p:cNvSpPr txBox="1"/>
            <p:nvPr/>
          </p:nvSpPr>
          <p:spPr>
            <a:xfrm>
              <a:off x="0" y="47625"/>
              <a:ext cx="13294925" cy="1061508"/>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IMPLEMENTASI</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CA3B3"/>
        </a:solidFill>
      </p:bgPr>
    </p:bg>
    <p:spTree>
      <p:nvGrpSpPr>
        <p:cNvPr id="425" name="Shape 425"/>
        <p:cNvGrpSpPr/>
        <p:nvPr/>
      </p:nvGrpSpPr>
      <p:grpSpPr>
        <a:xfrm>
          <a:off x="0" y="0"/>
          <a:ext cx="0" cy="0"/>
          <a:chOff x="0" y="0"/>
          <a:chExt cx="0" cy="0"/>
        </a:xfrm>
      </p:grpSpPr>
      <p:sp>
        <p:nvSpPr>
          <p:cNvPr id="426" name="Google Shape;426;p15"/>
          <p:cNvSpPr/>
          <p:nvPr/>
        </p:nvSpPr>
        <p:spPr>
          <a:xfrm rot="5400000">
            <a:off x="7190234" y="4898837"/>
            <a:ext cx="18872239" cy="534567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15"/>
          <p:cNvGrpSpPr/>
          <p:nvPr/>
        </p:nvGrpSpPr>
        <p:grpSpPr>
          <a:xfrm>
            <a:off x="16713120" y="9077474"/>
            <a:ext cx="1574880" cy="727006"/>
            <a:chOff x="0" y="-47625"/>
            <a:chExt cx="414783" cy="191475"/>
          </a:xfrm>
        </p:grpSpPr>
        <p:sp>
          <p:nvSpPr>
            <p:cNvPr id="428" name="Google Shape;428;p15"/>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CA3B3"/>
            </a:solidFill>
            <a:ln>
              <a:noFill/>
            </a:ln>
          </p:spPr>
        </p:sp>
        <p:sp>
          <p:nvSpPr>
            <p:cNvPr id="429" name="Google Shape;429;p15"/>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0" name="Google Shape;430;p15"/>
          <p:cNvGrpSpPr/>
          <p:nvPr/>
        </p:nvGrpSpPr>
        <p:grpSpPr>
          <a:xfrm>
            <a:off x="16713120" y="9258300"/>
            <a:ext cx="546180" cy="546180"/>
            <a:chOff x="0" y="0"/>
            <a:chExt cx="812800" cy="812800"/>
          </a:xfrm>
        </p:grpSpPr>
        <p:sp>
          <p:nvSpPr>
            <p:cNvPr id="431" name="Google Shape;431;p15"/>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FFFFFF"/>
            </a:solidFill>
            <a:ln>
              <a:noFill/>
            </a:ln>
          </p:spPr>
        </p:sp>
        <p:sp>
          <p:nvSpPr>
            <p:cNvPr id="432" name="Google Shape;432;p15"/>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33" name="Google Shape;433;p15"/>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grpSp>
        <p:nvGrpSpPr>
          <p:cNvPr id="434" name="Google Shape;434;p15"/>
          <p:cNvGrpSpPr/>
          <p:nvPr/>
        </p:nvGrpSpPr>
        <p:grpSpPr>
          <a:xfrm>
            <a:off x="1833878" y="2458862"/>
            <a:ext cx="4019992" cy="7345618"/>
            <a:chOff x="0" y="-47625"/>
            <a:chExt cx="1240437" cy="2266615"/>
          </a:xfrm>
        </p:grpSpPr>
        <p:sp>
          <p:nvSpPr>
            <p:cNvPr id="435" name="Google Shape;435;p15"/>
            <p:cNvSpPr/>
            <p:nvPr/>
          </p:nvSpPr>
          <p:spPr>
            <a:xfrm>
              <a:off x="0" y="0"/>
              <a:ext cx="1240437" cy="2218990"/>
            </a:xfrm>
            <a:custGeom>
              <a:rect b="b" l="l" r="r" t="t"/>
              <a:pathLst>
                <a:path extrusionOk="0" h="2218990" w="1240437">
                  <a:moveTo>
                    <a:pt x="0" y="0"/>
                  </a:moveTo>
                  <a:lnTo>
                    <a:pt x="1240437" y="0"/>
                  </a:lnTo>
                  <a:lnTo>
                    <a:pt x="1240437" y="2218990"/>
                  </a:lnTo>
                  <a:lnTo>
                    <a:pt x="0" y="2218990"/>
                  </a:lnTo>
                  <a:close/>
                </a:path>
              </a:pathLst>
            </a:custGeom>
            <a:solidFill>
              <a:srgbClr val="062C3D"/>
            </a:solidFill>
            <a:ln>
              <a:noFill/>
            </a:ln>
          </p:spPr>
        </p:sp>
        <p:sp>
          <p:nvSpPr>
            <p:cNvPr id="436" name="Google Shape;436;p15"/>
            <p:cNvSpPr txBox="1"/>
            <p:nvPr/>
          </p:nvSpPr>
          <p:spPr>
            <a:xfrm>
              <a:off x="0" y="-47625"/>
              <a:ext cx="1240437" cy="226661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37" name="Google Shape;437;p15"/>
          <p:cNvSpPr/>
          <p:nvPr/>
        </p:nvSpPr>
        <p:spPr>
          <a:xfrm rot="-5400000">
            <a:off x="719219" y="8922304"/>
            <a:ext cx="681343" cy="793412"/>
          </a:xfrm>
          <a:custGeom>
            <a:rect b="b" l="l" r="r" t="t"/>
            <a:pathLst>
              <a:path extrusionOk="0" h="793412" w="681343">
                <a:moveTo>
                  <a:pt x="0" y="0"/>
                </a:moveTo>
                <a:lnTo>
                  <a:pt x="681343" y="0"/>
                </a:lnTo>
                <a:lnTo>
                  <a:pt x="681343" y="793412"/>
                </a:lnTo>
                <a:lnTo>
                  <a:pt x="0" y="793412"/>
                </a:lnTo>
                <a:lnTo>
                  <a:pt x="0" y="0"/>
                </a:lnTo>
                <a:close/>
              </a:path>
            </a:pathLst>
          </a:custGeom>
          <a:blipFill rotWithShape="1">
            <a:blip r:embed="rId4">
              <a:alphaModFix/>
            </a:blip>
            <a:stretch>
              <a:fillRect b="0" l="0" r="0" t="0"/>
            </a:stretch>
          </a:blipFill>
          <a:ln>
            <a:noFill/>
          </a:ln>
        </p:spPr>
      </p:sp>
      <p:sp>
        <p:nvSpPr>
          <p:cNvPr id="438" name="Google Shape;438;p15"/>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5">
              <a:alphaModFix/>
            </a:blip>
            <a:stretch>
              <a:fillRect b="0" l="0" r="0" t="0"/>
            </a:stretch>
          </a:blipFill>
          <a:ln>
            <a:noFill/>
          </a:ln>
        </p:spPr>
      </p:sp>
      <p:sp>
        <p:nvSpPr>
          <p:cNvPr id="439" name="Google Shape;439;p15"/>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6">
              <a:alphaModFix/>
            </a:blip>
            <a:stretch>
              <a:fillRect b="-39958" l="-57428" r="-55854" t="-41647"/>
            </a:stretch>
          </a:blipFill>
          <a:ln>
            <a:noFill/>
          </a:ln>
        </p:spPr>
      </p:sp>
      <p:sp>
        <p:nvSpPr>
          <p:cNvPr id="440" name="Google Shape;440;p15"/>
          <p:cNvSpPr/>
          <p:nvPr/>
        </p:nvSpPr>
        <p:spPr>
          <a:xfrm>
            <a:off x="2509009" y="1854645"/>
            <a:ext cx="13269982" cy="7464365"/>
          </a:xfrm>
          <a:custGeom>
            <a:rect b="b" l="l" r="r" t="t"/>
            <a:pathLst>
              <a:path extrusionOk="0" h="7464365" w="13269982">
                <a:moveTo>
                  <a:pt x="0" y="0"/>
                </a:moveTo>
                <a:lnTo>
                  <a:pt x="13269982" y="0"/>
                </a:lnTo>
                <a:lnTo>
                  <a:pt x="13269982" y="7464365"/>
                </a:lnTo>
                <a:lnTo>
                  <a:pt x="0" y="7464365"/>
                </a:lnTo>
                <a:lnTo>
                  <a:pt x="0" y="0"/>
                </a:lnTo>
                <a:close/>
              </a:path>
            </a:pathLst>
          </a:custGeom>
          <a:blipFill rotWithShape="1">
            <a:blip r:embed="rId7">
              <a:alphaModFix/>
            </a:blip>
            <a:stretch>
              <a:fillRect b="0" l="-58" r="-59" t="0"/>
            </a:stretch>
          </a:blipFill>
          <a:ln>
            <a:noFill/>
          </a:ln>
        </p:spPr>
      </p:sp>
      <p:grpSp>
        <p:nvGrpSpPr>
          <p:cNvPr id="441" name="Google Shape;441;p15"/>
          <p:cNvGrpSpPr/>
          <p:nvPr/>
        </p:nvGrpSpPr>
        <p:grpSpPr>
          <a:xfrm>
            <a:off x="4158403" y="523947"/>
            <a:ext cx="9971193" cy="1182206"/>
            <a:chOff x="0" y="47625"/>
            <a:chExt cx="13294925" cy="1576275"/>
          </a:xfrm>
        </p:grpSpPr>
        <p:cxnSp>
          <p:nvCxnSpPr>
            <p:cNvPr id="442" name="Google Shape;442;p15"/>
            <p:cNvCxnSpPr/>
            <p:nvPr/>
          </p:nvCxnSpPr>
          <p:spPr>
            <a:xfrm>
              <a:off x="6126185" y="1623900"/>
              <a:ext cx="1042554" cy="0"/>
            </a:xfrm>
            <a:prstGeom prst="straightConnector1">
              <a:avLst/>
            </a:prstGeom>
            <a:noFill/>
            <a:ln cap="flat" cmpd="sng" w="50800">
              <a:solidFill>
                <a:srgbClr val="0CA3B3"/>
              </a:solidFill>
              <a:prstDash val="solid"/>
              <a:round/>
              <a:headEnd len="sm" w="sm" type="none"/>
              <a:tailEnd len="sm" w="sm" type="none"/>
            </a:ln>
          </p:spPr>
        </p:cxnSp>
        <p:sp>
          <p:nvSpPr>
            <p:cNvPr id="443" name="Google Shape;443;p15"/>
            <p:cNvSpPr txBox="1"/>
            <p:nvPr/>
          </p:nvSpPr>
          <p:spPr>
            <a:xfrm>
              <a:off x="0" y="47625"/>
              <a:ext cx="13294925" cy="1061508"/>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IMPLEMENTASI</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16"/>
          <p:cNvSpPr/>
          <p:nvPr/>
        </p:nvSpPr>
        <p:spPr>
          <a:xfrm>
            <a:off x="0" y="8658359"/>
            <a:ext cx="18288000" cy="1628641"/>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16"/>
          <p:cNvGrpSpPr/>
          <p:nvPr/>
        </p:nvGrpSpPr>
        <p:grpSpPr>
          <a:xfrm>
            <a:off x="16713120" y="9077474"/>
            <a:ext cx="1574880" cy="727006"/>
            <a:chOff x="0" y="-47625"/>
            <a:chExt cx="414783" cy="191475"/>
          </a:xfrm>
        </p:grpSpPr>
        <p:sp>
          <p:nvSpPr>
            <p:cNvPr id="450" name="Google Shape;450;p16"/>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CA3B3"/>
            </a:solidFill>
            <a:ln>
              <a:noFill/>
            </a:ln>
          </p:spPr>
        </p:sp>
        <p:sp>
          <p:nvSpPr>
            <p:cNvPr id="451" name="Google Shape;451;p16"/>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52" name="Google Shape;452;p16"/>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sp>
        <p:nvSpPr>
          <p:cNvPr id="453" name="Google Shape;453;p16"/>
          <p:cNvSpPr/>
          <p:nvPr/>
        </p:nvSpPr>
        <p:spPr>
          <a:xfrm rot="-5400000">
            <a:off x="-7014750" y="3873241"/>
            <a:ext cx="18288000" cy="4258500"/>
          </a:xfrm>
          <a:prstGeom prst="rect">
            <a:avLst/>
          </a:prstGeom>
          <a:solidFill>
            <a:srgbClr val="0CA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 name="Google Shape;454;p16"/>
          <p:cNvGrpSpPr/>
          <p:nvPr/>
        </p:nvGrpSpPr>
        <p:grpSpPr>
          <a:xfrm>
            <a:off x="4158403" y="445931"/>
            <a:ext cx="9971193" cy="1182206"/>
            <a:chOff x="0" y="47625"/>
            <a:chExt cx="13294925" cy="1576275"/>
          </a:xfrm>
        </p:grpSpPr>
        <p:cxnSp>
          <p:nvCxnSpPr>
            <p:cNvPr id="455" name="Google Shape;455;p16"/>
            <p:cNvCxnSpPr/>
            <p:nvPr/>
          </p:nvCxnSpPr>
          <p:spPr>
            <a:xfrm>
              <a:off x="6126185" y="1623900"/>
              <a:ext cx="1042554" cy="0"/>
            </a:xfrm>
            <a:prstGeom prst="straightConnector1">
              <a:avLst/>
            </a:prstGeom>
            <a:noFill/>
            <a:ln cap="flat" cmpd="sng" w="50800">
              <a:solidFill>
                <a:srgbClr val="0CA3B3"/>
              </a:solidFill>
              <a:prstDash val="solid"/>
              <a:round/>
              <a:headEnd len="sm" w="sm" type="none"/>
              <a:tailEnd len="sm" w="sm" type="none"/>
            </a:ln>
          </p:spPr>
        </p:cxnSp>
        <p:sp>
          <p:nvSpPr>
            <p:cNvPr id="456" name="Google Shape;456;p16"/>
            <p:cNvSpPr txBox="1"/>
            <p:nvPr/>
          </p:nvSpPr>
          <p:spPr>
            <a:xfrm>
              <a:off x="0" y="47625"/>
              <a:ext cx="13294925" cy="1061508"/>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IMPLEMENTASI</a:t>
              </a:r>
              <a:endParaRPr/>
            </a:p>
          </p:txBody>
        </p:sp>
      </p:grpSp>
      <p:sp>
        <p:nvSpPr>
          <p:cNvPr id="457" name="Google Shape;457;p16"/>
          <p:cNvSpPr/>
          <p:nvPr/>
        </p:nvSpPr>
        <p:spPr>
          <a:xfrm rot="10800000">
            <a:off x="16918629" y="4024877"/>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4">
              <a:alphaModFix/>
            </a:blip>
            <a:stretch>
              <a:fillRect b="0" l="0" r="0" t="0"/>
            </a:stretch>
          </a:blipFill>
          <a:ln>
            <a:noFill/>
          </a:ln>
        </p:spPr>
      </p:sp>
      <p:sp>
        <p:nvSpPr>
          <p:cNvPr id="458" name="Google Shape;458;p16"/>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5">
              <a:alphaModFix/>
            </a:blip>
            <a:stretch>
              <a:fillRect b="0" l="0" r="0" t="0"/>
            </a:stretch>
          </a:blipFill>
          <a:ln>
            <a:noFill/>
          </a:ln>
        </p:spPr>
      </p:sp>
      <p:sp>
        <p:nvSpPr>
          <p:cNvPr id="459" name="Google Shape;459;p16"/>
          <p:cNvSpPr/>
          <p:nvPr/>
        </p:nvSpPr>
        <p:spPr>
          <a:xfrm>
            <a:off x="14964707" y="163085"/>
            <a:ext cx="3323293" cy="1482137"/>
          </a:xfrm>
          <a:custGeom>
            <a:rect b="b" l="l" r="r" t="t"/>
            <a:pathLst>
              <a:path extrusionOk="0" h="1482137" w="3323293">
                <a:moveTo>
                  <a:pt x="0" y="0"/>
                </a:moveTo>
                <a:lnTo>
                  <a:pt x="3323293" y="0"/>
                </a:lnTo>
                <a:lnTo>
                  <a:pt x="3323293" y="1482136"/>
                </a:lnTo>
                <a:lnTo>
                  <a:pt x="0" y="1482136"/>
                </a:lnTo>
                <a:lnTo>
                  <a:pt x="0" y="0"/>
                </a:lnTo>
                <a:close/>
              </a:path>
            </a:pathLst>
          </a:custGeom>
          <a:blipFill rotWithShape="1">
            <a:blip r:embed="rId6">
              <a:alphaModFix/>
            </a:blip>
            <a:stretch>
              <a:fillRect b="-39958" l="-57428" r="-55854" t="-41647"/>
            </a:stretch>
          </a:blipFill>
          <a:ln>
            <a:noFill/>
          </a:ln>
        </p:spPr>
      </p:sp>
      <p:pic>
        <p:nvPicPr>
          <p:cNvPr id="460" name="Google Shape;460;p16"/>
          <p:cNvPicPr preferRelativeResize="0"/>
          <p:nvPr/>
        </p:nvPicPr>
        <p:blipFill rotWithShape="1">
          <a:blip r:embed="rId7">
            <a:alphaModFix/>
          </a:blip>
          <a:srcRect b="0" l="428" r="427" t="0"/>
          <a:stretch/>
        </p:blipFill>
        <p:spPr>
          <a:xfrm>
            <a:off x="2599867" y="2109618"/>
            <a:ext cx="12496878" cy="7081620"/>
          </a:xfrm>
          <a:prstGeom prst="rect">
            <a:avLst/>
          </a:prstGeom>
          <a:noFill/>
          <a:ln>
            <a:noFill/>
          </a:ln>
        </p:spPr>
      </p:pic>
      <p:sp>
        <p:nvSpPr>
          <p:cNvPr id="461" name="Google Shape;461;p16"/>
          <p:cNvSpPr txBox="1"/>
          <p:nvPr/>
        </p:nvSpPr>
        <p:spPr>
          <a:xfrm>
            <a:off x="7626515" y="9606043"/>
            <a:ext cx="3034970" cy="34924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FFFFFF"/>
                </a:solidFill>
                <a:latin typeface="Bree Serif"/>
                <a:ea typeface="Bree Serif"/>
                <a:cs typeface="Bree Serif"/>
                <a:sym typeface="Bree Serif"/>
              </a:rPr>
              <a:t>Hasil Prediksi</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grpSp>
        <p:nvGrpSpPr>
          <p:cNvPr id="466" name="Google Shape;466;p17"/>
          <p:cNvGrpSpPr/>
          <p:nvPr/>
        </p:nvGrpSpPr>
        <p:grpSpPr>
          <a:xfrm>
            <a:off x="0" y="-180826"/>
            <a:ext cx="4315860" cy="10467826"/>
            <a:chOff x="0" y="-47625"/>
            <a:chExt cx="1136687" cy="2756958"/>
          </a:xfrm>
        </p:grpSpPr>
        <p:sp>
          <p:nvSpPr>
            <p:cNvPr id="467" name="Google Shape;467;p17"/>
            <p:cNvSpPr/>
            <p:nvPr/>
          </p:nvSpPr>
          <p:spPr>
            <a:xfrm>
              <a:off x="0" y="0"/>
              <a:ext cx="1136687" cy="2709333"/>
            </a:xfrm>
            <a:custGeom>
              <a:rect b="b" l="l" r="r" t="t"/>
              <a:pathLst>
                <a:path extrusionOk="0" h="2709333" w="1136687">
                  <a:moveTo>
                    <a:pt x="0" y="0"/>
                  </a:moveTo>
                  <a:lnTo>
                    <a:pt x="1136687" y="0"/>
                  </a:lnTo>
                  <a:lnTo>
                    <a:pt x="1136687" y="2709333"/>
                  </a:lnTo>
                  <a:lnTo>
                    <a:pt x="0" y="2709333"/>
                  </a:lnTo>
                  <a:close/>
                </a:path>
              </a:pathLst>
            </a:custGeom>
            <a:solidFill>
              <a:srgbClr val="062C3D"/>
            </a:solidFill>
            <a:ln>
              <a:noFill/>
            </a:ln>
          </p:spPr>
        </p:sp>
        <p:sp>
          <p:nvSpPr>
            <p:cNvPr id="468" name="Google Shape;468;p17"/>
            <p:cNvSpPr txBox="1"/>
            <p:nvPr/>
          </p:nvSpPr>
          <p:spPr>
            <a:xfrm>
              <a:off x="0" y="-47625"/>
              <a:ext cx="1136687"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69" name="Google Shape;469;p17"/>
          <p:cNvGrpSpPr/>
          <p:nvPr/>
        </p:nvGrpSpPr>
        <p:grpSpPr>
          <a:xfrm>
            <a:off x="1028700" y="911359"/>
            <a:ext cx="6574320" cy="7747000"/>
            <a:chOff x="0" y="-47625"/>
            <a:chExt cx="2028618" cy="2390468"/>
          </a:xfrm>
        </p:grpSpPr>
        <p:sp>
          <p:nvSpPr>
            <p:cNvPr id="470" name="Google Shape;470;p17"/>
            <p:cNvSpPr/>
            <p:nvPr/>
          </p:nvSpPr>
          <p:spPr>
            <a:xfrm>
              <a:off x="0" y="0"/>
              <a:ext cx="2028618" cy="2342843"/>
            </a:xfrm>
            <a:custGeom>
              <a:rect b="b" l="l" r="r" t="t"/>
              <a:pathLst>
                <a:path extrusionOk="0" h="2342843" w="2028618">
                  <a:moveTo>
                    <a:pt x="0" y="0"/>
                  </a:moveTo>
                  <a:lnTo>
                    <a:pt x="2028618" y="0"/>
                  </a:lnTo>
                  <a:lnTo>
                    <a:pt x="2028618" y="2342843"/>
                  </a:lnTo>
                  <a:lnTo>
                    <a:pt x="0" y="2342843"/>
                  </a:lnTo>
                  <a:close/>
                </a:path>
              </a:pathLst>
            </a:custGeom>
            <a:solidFill>
              <a:srgbClr val="0CA3B3"/>
            </a:solidFill>
            <a:ln>
              <a:noFill/>
            </a:ln>
          </p:spPr>
        </p:sp>
        <p:sp>
          <p:nvSpPr>
            <p:cNvPr id="471" name="Google Shape;471;p17"/>
            <p:cNvSpPr txBox="1"/>
            <p:nvPr/>
          </p:nvSpPr>
          <p:spPr>
            <a:xfrm>
              <a:off x="0" y="-47625"/>
              <a:ext cx="2028618" cy="239046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472" name="Google Shape;472;p17"/>
          <p:cNvPicPr preferRelativeResize="0"/>
          <p:nvPr/>
        </p:nvPicPr>
        <p:blipFill rotWithShape="1">
          <a:blip r:embed="rId3">
            <a:alphaModFix/>
          </a:blip>
          <a:srcRect b="0" l="25551" r="25551" t="0"/>
          <a:stretch/>
        </p:blipFill>
        <p:spPr>
          <a:xfrm>
            <a:off x="1028700" y="0"/>
            <a:ext cx="6145561" cy="8373892"/>
          </a:xfrm>
          <a:prstGeom prst="rect">
            <a:avLst/>
          </a:prstGeom>
          <a:noFill/>
          <a:ln>
            <a:noFill/>
          </a:ln>
        </p:spPr>
      </p:pic>
      <p:grpSp>
        <p:nvGrpSpPr>
          <p:cNvPr id="473" name="Google Shape;473;p17"/>
          <p:cNvGrpSpPr/>
          <p:nvPr/>
        </p:nvGrpSpPr>
        <p:grpSpPr>
          <a:xfrm>
            <a:off x="16713120" y="9077474"/>
            <a:ext cx="1574880" cy="727006"/>
            <a:chOff x="0" y="-47625"/>
            <a:chExt cx="414783" cy="191475"/>
          </a:xfrm>
        </p:grpSpPr>
        <p:sp>
          <p:nvSpPr>
            <p:cNvPr id="474" name="Google Shape;474;p17"/>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475" name="Google Shape;475;p17"/>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76" name="Google Shape;476;p17"/>
          <p:cNvGrpSpPr/>
          <p:nvPr/>
        </p:nvGrpSpPr>
        <p:grpSpPr>
          <a:xfrm>
            <a:off x="16713120" y="9258300"/>
            <a:ext cx="546180" cy="546180"/>
            <a:chOff x="0" y="0"/>
            <a:chExt cx="812800" cy="812800"/>
          </a:xfrm>
        </p:grpSpPr>
        <p:sp>
          <p:nvSpPr>
            <p:cNvPr id="477" name="Google Shape;477;p17"/>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478" name="Google Shape;478;p17"/>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79" name="Google Shape;479;p17"/>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4">
              <a:alphaModFix/>
            </a:blip>
            <a:stretch>
              <a:fillRect b="0" l="0" r="0" t="0"/>
            </a:stretch>
          </a:blipFill>
          <a:ln>
            <a:noFill/>
          </a:ln>
        </p:spPr>
      </p:sp>
      <p:sp>
        <p:nvSpPr>
          <p:cNvPr id="480" name="Google Shape;480;p17"/>
          <p:cNvSpPr/>
          <p:nvPr/>
        </p:nvSpPr>
        <p:spPr>
          <a:xfrm>
            <a:off x="9241676" y="3758219"/>
            <a:ext cx="490258" cy="345018"/>
          </a:xfrm>
          <a:custGeom>
            <a:rect b="b" l="l" r="r" t="t"/>
            <a:pathLst>
              <a:path extrusionOk="0" h="345018" w="490258">
                <a:moveTo>
                  <a:pt x="0" y="0"/>
                </a:moveTo>
                <a:lnTo>
                  <a:pt x="490258" y="0"/>
                </a:lnTo>
                <a:lnTo>
                  <a:pt x="490258" y="345017"/>
                </a:lnTo>
                <a:lnTo>
                  <a:pt x="0" y="345017"/>
                </a:lnTo>
                <a:lnTo>
                  <a:pt x="0" y="0"/>
                </a:lnTo>
                <a:close/>
              </a:path>
            </a:pathLst>
          </a:custGeom>
          <a:blipFill rotWithShape="1">
            <a:blip r:embed="rId5">
              <a:alphaModFix/>
            </a:blip>
            <a:stretch>
              <a:fillRect b="0" l="0" r="0" t="0"/>
            </a:stretch>
          </a:blipFill>
          <a:ln>
            <a:noFill/>
          </a:ln>
        </p:spPr>
      </p:sp>
      <p:sp>
        <p:nvSpPr>
          <p:cNvPr id="481" name="Google Shape;481;p17"/>
          <p:cNvSpPr/>
          <p:nvPr/>
        </p:nvSpPr>
        <p:spPr>
          <a:xfrm>
            <a:off x="9241676" y="5514519"/>
            <a:ext cx="490258" cy="345018"/>
          </a:xfrm>
          <a:custGeom>
            <a:rect b="b" l="l" r="r" t="t"/>
            <a:pathLst>
              <a:path extrusionOk="0" h="345018" w="490258">
                <a:moveTo>
                  <a:pt x="0" y="0"/>
                </a:moveTo>
                <a:lnTo>
                  <a:pt x="490258" y="0"/>
                </a:lnTo>
                <a:lnTo>
                  <a:pt x="490258" y="345018"/>
                </a:lnTo>
                <a:lnTo>
                  <a:pt x="0" y="345018"/>
                </a:lnTo>
                <a:lnTo>
                  <a:pt x="0" y="0"/>
                </a:lnTo>
                <a:close/>
              </a:path>
            </a:pathLst>
          </a:custGeom>
          <a:blipFill rotWithShape="1">
            <a:blip r:embed="rId5">
              <a:alphaModFix/>
            </a:blip>
            <a:stretch>
              <a:fillRect b="0" l="0" r="0" t="0"/>
            </a:stretch>
          </a:blipFill>
          <a:ln>
            <a:noFill/>
          </a:ln>
        </p:spPr>
      </p:sp>
      <p:cxnSp>
        <p:nvCxnSpPr>
          <p:cNvPr id="482" name="Google Shape;482;p17"/>
          <p:cNvCxnSpPr/>
          <p:nvPr/>
        </p:nvCxnSpPr>
        <p:spPr>
          <a:xfrm>
            <a:off x="9144000" y="3141330"/>
            <a:ext cx="781916" cy="0"/>
          </a:xfrm>
          <a:prstGeom prst="straightConnector1">
            <a:avLst/>
          </a:prstGeom>
          <a:noFill/>
          <a:ln cap="flat" cmpd="sng" w="38100">
            <a:solidFill>
              <a:srgbClr val="0CA3B3"/>
            </a:solidFill>
            <a:prstDash val="solid"/>
            <a:round/>
            <a:headEnd len="sm" w="sm" type="none"/>
            <a:tailEnd len="sm" w="sm" type="none"/>
          </a:ln>
        </p:spPr>
      </p:cxnSp>
      <p:sp>
        <p:nvSpPr>
          <p:cNvPr id="483" name="Google Shape;483;p17"/>
          <p:cNvSpPr/>
          <p:nvPr/>
        </p:nvSpPr>
        <p:spPr>
          <a:xfrm>
            <a:off x="9241676" y="7270820"/>
            <a:ext cx="490258" cy="345018"/>
          </a:xfrm>
          <a:custGeom>
            <a:rect b="b" l="l" r="r" t="t"/>
            <a:pathLst>
              <a:path extrusionOk="0" h="345018" w="490258">
                <a:moveTo>
                  <a:pt x="0" y="0"/>
                </a:moveTo>
                <a:lnTo>
                  <a:pt x="490258" y="0"/>
                </a:lnTo>
                <a:lnTo>
                  <a:pt x="490258" y="345018"/>
                </a:lnTo>
                <a:lnTo>
                  <a:pt x="0" y="345018"/>
                </a:lnTo>
                <a:lnTo>
                  <a:pt x="0" y="0"/>
                </a:lnTo>
                <a:close/>
              </a:path>
            </a:pathLst>
          </a:custGeom>
          <a:blipFill rotWithShape="1">
            <a:blip r:embed="rId5">
              <a:alphaModFix/>
            </a:blip>
            <a:stretch>
              <a:fillRect b="0" l="0" r="0" t="0"/>
            </a:stretch>
          </a:blipFill>
          <a:ln>
            <a:noFill/>
          </a:ln>
        </p:spPr>
      </p:sp>
      <p:sp>
        <p:nvSpPr>
          <p:cNvPr id="484" name="Google Shape;484;p17"/>
          <p:cNvSpPr txBox="1"/>
          <p:nvPr/>
        </p:nvSpPr>
        <p:spPr>
          <a:xfrm>
            <a:off x="9241676" y="4271734"/>
            <a:ext cx="7451506" cy="101727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1800" u="none" cap="none" strike="noStrike">
                <a:solidFill>
                  <a:srgbClr val="062C3D"/>
                </a:solidFill>
                <a:latin typeface="Montserrat"/>
                <a:ea typeface="Montserrat"/>
                <a:cs typeface="Montserrat"/>
                <a:sym typeface="Montserrat"/>
              </a:rPr>
              <a:t>Dengan otomatisasi, bank dapat mengurangi beban kerja manual, mempercepat pengolahan data, dan menghemat waktu staf operasional.</a:t>
            </a:r>
            <a:endParaRPr/>
          </a:p>
        </p:txBody>
      </p:sp>
      <p:sp>
        <p:nvSpPr>
          <p:cNvPr id="485" name="Google Shape;485;p17"/>
          <p:cNvSpPr txBox="1"/>
          <p:nvPr/>
        </p:nvSpPr>
        <p:spPr>
          <a:xfrm>
            <a:off x="9241676" y="6028407"/>
            <a:ext cx="6782535" cy="101727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1800" u="none" cap="none" strike="noStrike">
                <a:solidFill>
                  <a:srgbClr val="062C3D"/>
                </a:solidFill>
                <a:latin typeface="Montserrat"/>
                <a:ea typeface="Montserrat"/>
                <a:cs typeface="Montserrat"/>
                <a:sym typeface="Montserrat"/>
              </a:rPr>
              <a:t>Penggunaan algoritma dan analisis data pada aplikasi web meningkatkan akurasi identifikasi nasabah dan  mampu mengurangi risiko kesalahan manusia.</a:t>
            </a:r>
            <a:endParaRPr/>
          </a:p>
        </p:txBody>
      </p:sp>
      <p:sp>
        <p:nvSpPr>
          <p:cNvPr id="486" name="Google Shape;486;p17"/>
          <p:cNvSpPr txBox="1"/>
          <p:nvPr/>
        </p:nvSpPr>
        <p:spPr>
          <a:xfrm>
            <a:off x="10059578" y="3799031"/>
            <a:ext cx="5679792" cy="32067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Efisiensi Operasional</a:t>
            </a:r>
            <a:endParaRPr/>
          </a:p>
        </p:txBody>
      </p:sp>
      <p:sp>
        <p:nvSpPr>
          <p:cNvPr id="487" name="Google Shape;487;p17"/>
          <p:cNvSpPr txBox="1"/>
          <p:nvPr/>
        </p:nvSpPr>
        <p:spPr>
          <a:xfrm>
            <a:off x="10059578" y="5555332"/>
            <a:ext cx="7199722" cy="32067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Akurasi Data Tinggi</a:t>
            </a:r>
            <a:endParaRPr/>
          </a:p>
        </p:txBody>
      </p:sp>
      <p:sp>
        <p:nvSpPr>
          <p:cNvPr id="488" name="Google Shape;488;p17"/>
          <p:cNvSpPr txBox="1"/>
          <p:nvPr/>
        </p:nvSpPr>
        <p:spPr>
          <a:xfrm>
            <a:off x="9144000" y="1998752"/>
            <a:ext cx="7549182"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KEUNGGULAN</a:t>
            </a:r>
            <a:endParaRPr/>
          </a:p>
        </p:txBody>
      </p:sp>
      <p:sp>
        <p:nvSpPr>
          <p:cNvPr id="489" name="Google Shape;489;p17"/>
          <p:cNvSpPr txBox="1"/>
          <p:nvPr/>
        </p:nvSpPr>
        <p:spPr>
          <a:xfrm>
            <a:off x="9241676" y="7784708"/>
            <a:ext cx="7451506" cy="101727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1800" u="none" cap="none" strike="noStrike">
                <a:solidFill>
                  <a:srgbClr val="062C3D"/>
                </a:solidFill>
                <a:latin typeface="Montserrat"/>
                <a:ea typeface="Montserrat"/>
                <a:cs typeface="Montserrat"/>
                <a:sym typeface="Montserrat"/>
              </a:rPr>
              <a:t>Aplikasi web memungkinkan analisis data real-time,  sehingga mempercepat pengambilan keputusan dan meningkatkan efektivitas strategi identifikasi nasabah.</a:t>
            </a:r>
            <a:endParaRPr/>
          </a:p>
        </p:txBody>
      </p:sp>
      <p:sp>
        <p:nvSpPr>
          <p:cNvPr id="490" name="Google Shape;490;p17"/>
          <p:cNvSpPr txBox="1"/>
          <p:nvPr/>
        </p:nvSpPr>
        <p:spPr>
          <a:xfrm>
            <a:off x="10059578" y="7311633"/>
            <a:ext cx="5964633" cy="32067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Analisis Data Cepat</a:t>
            </a:r>
            <a:endParaRPr/>
          </a:p>
        </p:txBody>
      </p:sp>
      <p:sp>
        <p:nvSpPr>
          <p:cNvPr id="491" name="Google Shape;491;p17"/>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6">
              <a:alphaModFix/>
            </a:blip>
            <a:stretch>
              <a:fillRect b="0" l="0" r="0" t="0"/>
            </a:stretch>
          </a:blipFill>
          <a:ln>
            <a:noFill/>
          </a:ln>
        </p:spPr>
      </p:sp>
      <p:sp>
        <p:nvSpPr>
          <p:cNvPr id="492" name="Google Shape;492;p17"/>
          <p:cNvSpPr/>
          <p:nvPr/>
        </p:nvSpPr>
        <p:spPr>
          <a:xfrm>
            <a:off x="14964707" y="163085"/>
            <a:ext cx="3323293" cy="1482137"/>
          </a:xfrm>
          <a:custGeom>
            <a:rect b="b" l="l" r="r" t="t"/>
            <a:pathLst>
              <a:path extrusionOk="0" h="1482137" w="3323293">
                <a:moveTo>
                  <a:pt x="0" y="0"/>
                </a:moveTo>
                <a:lnTo>
                  <a:pt x="3323293" y="0"/>
                </a:lnTo>
                <a:lnTo>
                  <a:pt x="3323293" y="1482136"/>
                </a:lnTo>
                <a:lnTo>
                  <a:pt x="0" y="1482136"/>
                </a:lnTo>
                <a:lnTo>
                  <a:pt x="0" y="0"/>
                </a:lnTo>
                <a:close/>
              </a:path>
            </a:pathLst>
          </a:custGeom>
          <a:blipFill rotWithShape="1">
            <a:blip r:embed="rId7">
              <a:alphaModFix/>
            </a:blip>
            <a:stretch>
              <a:fillRect b="-39958" l="-57428" r="-55854" t="-41647"/>
            </a:stretch>
          </a:blipFill>
          <a:ln>
            <a:noFill/>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18"/>
          <p:cNvSpPr/>
          <p:nvPr/>
        </p:nvSpPr>
        <p:spPr>
          <a:xfrm>
            <a:off x="0" y="0"/>
            <a:ext cx="10078820" cy="10903521"/>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8" name="Google Shape;498;p18"/>
          <p:cNvPicPr preferRelativeResize="0"/>
          <p:nvPr/>
        </p:nvPicPr>
        <p:blipFill rotWithShape="1">
          <a:blip r:embed="rId3">
            <a:alphaModFix/>
          </a:blip>
          <a:srcRect b="0" l="20461" r="20462" t="0"/>
          <a:stretch/>
        </p:blipFill>
        <p:spPr>
          <a:xfrm>
            <a:off x="10293200" y="1645221"/>
            <a:ext cx="8209180" cy="9258300"/>
          </a:xfrm>
          <a:prstGeom prst="rect">
            <a:avLst/>
          </a:prstGeom>
          <a:noFill/>
          <a:ln>
            <a:noFill/>
          </a:ln>
        </p:spPr>
      </p:pic>
      <p:sp>
        <p:nvSpPr>
          <p:cNvPr id="499" name="Google Shape;499;p18"/>
          <p:cNvSpPr/>
          <p:nvPr/>
        </p:nvSpPr>
        <p:spPr>
          <a:xfrm>
            <a:off x="1120396" y="3415317"/>
            <a:ext cx="426620" cy="393556"/>
          </a:xfrm>
          <a:custGeom>
            <a:rect b="b" l="l" r="r" t="t"/>
            <a:pathLst>
              <a:path extrusionOk="0" h="393556" w="426620">
                <a:moveTo>
                  <a:pt x="0" y="0"/>
                </a:moveTo>
                <a:lnTo>
                  <a:pt x="426620" y="0"/>
                </a:lnTo>
                <a:lnTo>
                  <a:pt x="426620" y="393556"/>
                </a:lnTo>
                <a:lnTo>
                  <a:pt x="0" y="393556"/>
                </a:lnTo>
                <a:lnTo>
                  <a:pt x="0" y="0"/>
                </a:lnTo>
                <a:close/>
              </a:path>
            </a:pathLst>
          </a:custGeom>
          <a:blipFill rotWithShape="1">
            <a:blip r:embed="rId4">
              <a:alphaModFix/>
            </a:blip>
            <a:stretch>
              <a:fillRect b="0" l="0" r="0" t="0"/>
            </a:stretch>
          </a:blipFill>
          <a:ln>
            <a:noFill/>
          </a:ln>
        </p:spPr>
      </p:sp>
      <p:cxnSp>
        <p:nvCxnSpPr>
          <p:cNvPr id="500" name="Google Shape;500;p18"/>
          <p:cNvCxnSpPr/>
          <p:nvPr/>
        </p:nvCxnSpPr>
        <p:spPr>
          <a:xfrm>
            <a:off x="1817952" y="2862867"/>
            <a:ext cx="781916" cy="0"/>
          </a:xfrm>
          <a:prstGeom prst="straightConnector1">
            <a:avLst/>
          </a:prstGeom>
          <a:noFill/>
          <a:ln cap="flat" cmpd="sng" w="38100">
            <a:solidFill>
              <a:srgbClr val="0CA3B3"/>
            </a:solidFill>
            <a:prstDash val="solid"/>
            <a:round/>
            <a:headEnd len="sm" w="sm" type="none"/>
            <a:tailEnd len="sm" w="sm" type="none"/>
          </a:ln>
        </p:spPr>
      </p:cxnSp>
      <p:sp>
        <p:nvSpPr>
          <p:cNvPr id="501" name="Google Shape;501;p18"/>
          <p:cNvSpPr/>
          <p:nvPr/>
        </p:nvSpPr>
        <p:spPr>
          <a:xfrm rot="10800000">
            <a:off x="775254" y="8830906"/>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5">
              <a:alphaModFix/>
            </a:blip>
            <a:stretch>
              <a:fillRect b="0" l="0" r="0" t="0"/>
            </a:stretch>
          </a:blipFill>
          <a:ln>
            <a:noFill/>
          </a:ln>
        </p:spPr>
      </p:sp>
      <p:grpSp>
        <p:nvGrpSpPr>
          <p:cNvPr id="502" name="Google Shape;502;p18"/>
          <p:cNvGrpSpPr/>
          <p:nvPr/>
        </p:nvGrpSpPr>
        <p:grpSpPr>
          <a:xfrm rot="-5400000">
            <a:off x="5667442" y="5446863"/>
            <a:ext cx="9251516" cy="428759"/>
            <a:chOff x="0" y="0"/>
            <a:chExt cx="2436613" cy="112924"/>
          </a:xfrm>
        </p:grpSpPr>
        <p:sp>
          <p:nvSpPr>
            <p:cNvPr id="503" name="Google Shape;503;p18"/>
            <p:cNvSpPr/>
            <p:nvPr/>
          </p:nvSpPr>
          <p:spPr>
            <a:xfrm>
              <a:off x="0" y="0"/>
              <a:ext cx="2436613" cy="112924"/>
            </a:xfrm>
            <a:custGeom>
              <a:rect b="b" l="l" r="r" t="t"/>
              <a:pathLst>
                <a:path extrusionOk="0" h="112924" w="2436613">
                  <a:moveTo>
                    <a:pt x="0" y="0"/>
                  </a:moveTo>
                  <a:lnTo>
                    <a:pt x="2436613" y="0"/>
                  </a:lnTo>
                  <a:lnTo>
                    <a:pt x="2436613" y="112924"/>
                  </a:lnTo>
                  <a:lnTo>
                    <a:pt x="0" y="112924"/>
                  </a:lnTo>
                  <a:close/>
                </a:path>
              </a:pathLst>
            </a:custGeom>
            <a:solidFill>
              <a:srgbClr val="0CA3B3"/>
            </a:solidFill>
            <a:ln>
              <a:noFill/>
            </a:ln>
          </p:spPr>
        </p:sp>
        <p:sp>
          <p:nvSpPr>
            <p:cNvPr id="504" name="Google Shape;504;p18"/>
            <p:cNvSpPr txBox="1"/>
            <p:nvPr/>
          </p:nvSpPr>
          <p:spPr>
            <a:xfrm>
              <a:off x="0" y="9525"/>
              <a:ext cx="2436613" cy="103399"/>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05" name="Google Shape;505;p18"/>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6">
              <a:alphaModFix/>
            </a:blip>
            <a:stretch>
              <a:fillRect b="0" l="0" r="0" t="0"/>
            </a:stretch>
          </a:blipFill>
          <a:ln>
            <a:noFill/>
          </a:ln>
        </p:spPr>
      </p:sp>
      <p:sp>
        <p:nvSpPr>
          <p:cNvPr id="506" name="Google Shape;506;p18"/>
          <p:cNvSpPr/>
          <p:nvPr/>
        </p:nvSpPr>
        <p:spPr>
          <a:xfrm>
            <a:off x="14964707" y="163085"/>
            <a:ext cx="3323293" cy="1482137"/>
          </a:xfrm>
          <a:custGeom>
            <a:rect b="b" l="l" r="r" t="t"/>
            <a:pathLst>
              <a:path extrusionOk="0" h="1482137" w="3323293">
                <a:moveTo>
                  <a:pt x="0" y="0"/>
                </a:moveTo>
                <a:lnTo>
                  <a:pt x="3323293" y="0"/>
                </a:lnTo>
                <a:lnTo>
                  <a:pt x="3323293" y="1482136"/>
                </a:lnTo>
                <a:lnTo>
                  <a:pt x="0" y="1482136"/>
                </a:lnTo>
                <a:lnTo>
                  <a:pt x="0" y="0"/>
                </a:lnTo>
                <a:close/>
              </a:path>
            </a:pathLst>
          </a:custGeom>
          <a:blipFill rotWithShape="1">
            <a:blip r:embed="rId7">
              <a:alphaModFix/>
            </a:blip>
            <a:stretch>
              <a:fillRect b="-39958" l="-57428" r="-55854" t="-41647"/>
            </a:stretch>
          </a:blipFill>
          <a:ln>
            <a:noFill/>
          </a:ln>
        </p:spPr>
      </p:sp>
      <p:sp>
        <p:nvSpPr>
          <p:cNvPr id="507" name="Google Shape;507;p18"/>
          <p:cNvSpPr txBox="1"/>
          <p:nvPr/>
        </p:nvSpPr>
        <p:spPr>
          <a:xfrm>
            <a:off x="1956591" y="3339117"/>
            <a:ext cx="7708184" cy="569595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1" i="0" lang="en-US" sz="2500" u="none" cap="none" strike="noStrike">
                <a:solidFill>
                  <a:srgbClr val="FFFFFF"/>
                </a:solidFill>
                <a:latin typeface="Montserrat"/>
                <a:ea typeface="Montserrat"/>
                <a:cs typeface="Montserrat"/>
                <a:sym typeface="Montserrat"/>
              </a:rPr>
              <a:t>Website “Bank Marketing : Prediction Whether The Customer Will Subscribe to Term Deposit” dapat digunakan pada divisi marketing bank untuk membantu mengelompokkan calon nasabah potensial sehingga dapat menetukan target pemasaran selanjutnya dengan tepat. Website ini dapat memprediksi mana calon nasabah yang berminat atau tidak berminat membuka rekening deposito berjangka dengan tingkat akurasi 83% dengan pemodelan menggunakan Support Vector Machine (SVM)</a:t>
            </a:r>
            <a:endParaRPr/>
          </a:p>
        </p:txBody>
      </p:sp>
      <p:sp>
        <p:nvSpPr>
          <p:cNvPr id="508" name="Google Shape;508;p18"/>
          <p:cNvSpPr txBox="1"/>
          <p:nvPr/>
        </p:nvSpPr>
        <p:spPr>
          <a:xfrm>
            <a:off x="1817952" y="1692846"/>
            <a:ext cx="6716390"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FFFFFF"/>
                </a:solidFill>
                <a:latin typeface="Montserrat"/>
                <a:ea typeface="Montserrat"/>
                <a:cs typeface="Montserrat"/>
                <a:sym typeface="Montserrat"/>
              </a:rPr>
              <a:t>KESIMPULAN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1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19" l="-14988" r="0" t="-26976"/>
            </a:stretch>
          </a:blipFill>
          <a:ln>
            <a:noFill/>
          </a:ln>
        </p:spPr>
      </p:sp>
      <p:sp>
        <p:nvSpPr>
          <p:cNvPr id="514" name="Google Shape;514;p19"/>
          <p:cNvSpPr txBox="1"/>
          <p:nvPr/>
        </p:nvSpPr>
        <p:spPr>
          <a:xfrm>
            <a:off x="2023082" y="5334000"/>
            <a:ext cx="6584538" cy="2603367"/>
          </a:xfrm>
          <a:prstGeom prst="rect">
            <a:avLst/>
          </a:prstGeom>
          <a:noFill/>
          <a:ln>
            <a:noFill/>
          </a:ln>
        </p:spPr>
        <p:txBody>
          <a:bodyPr anchorCtr="0" anchor="t" bIns="0" lIns="0" spcFirstLastPara="1" rIns="0" wrap="square" tIns="0">
            <a:spAutoFit/>
          </a:bodyPr>
          <a:lstStyle/>
          <a:p>
            <a:pPr indent="0" lvl="0" marL="0" marR="0" rtl="0" algn="l">
              <a:lnSpc>
                <a:spcPct val="101000"/>
              </a:lnSpc>
              <a:spcBef>
                <a:spcPts val="0"/>
              </a:spcBef>
              <a:spcAft>
                <a:spcPts val="0"/>
              </a:spcAft>
              <a:buNone/>
            </a:pPr>
            <a:r>
              <a:rPr b="1" i="0" lang="en-US" sz="9999" u="none" cap="none" strike="noStrike">
                <a:solidFill>
                  <a:srgbClr val="FFFFFF"/>
                </a:solidFill>
                <a:latin typeface="Montserrat"/>
                <a:ea typeface="Montserrat"/>
                <a:cs typeface="Montserrat"/>
                <a:sym typeface="Montserrat"/>
              </a:rPr>
              <a:t>TERIMA</a:t>
            </a:r>
            <a:endParaRPr/>
          </a:p>
          <a:p>
            <a:pPr indent="0" lvl="0" marL="0" marR="0" rtl="0" algn="l">
              <a:lnSpc>
                <a:spcPct val="101000"/>
              </a:lnSpc>
              <a:spcBef>
                <a:spcPts val="0"/>
              </a:spcBef>
              <a:spcAft>
                <a:spcPts val="0"/>
              </a:spcAft>
              <a:buNone/>
            </a:pPr>
            <a:r>
              <a:rPr b="1" i="0" lang="en-US" sz="9999" u="none" cap="none" strike="noStrike">
                <a:solidFill>
                  <a:srgbClr val="FFFFFF"/>
                </a:solidFill>
                <a:latin typeface="Montserrat"/>
                <a:ea typeface="Montserrat"/>
                <a:cs typeface="Montserrat"/>
                <a:sym typeface="Montserrat"/>
              </a:rPr>
              <a:t>KASIH</a:t>
            </a:r>
            <a:endParaRPr/>
          </a:p>
        </p:txBody>
      </p:sp>
      <p:grpSp>
        <p:nvGrpSpPr>
          <p:cNvPr id="515" name="Google Shape;515;p19"/>
          <p:cNvGrpSpPr/>
          <p:nvPr/>
        </p:nvGrpSpPr>
        <p:grpSpPr>
          <a:xfrm>
            <a:off x="7971862" y="5203612"/>
            <a:ext cx="10316138" cy="2424632"/>
            <a:chOff x="0" y="-47625"/>
            <a:chExt cx="2717008" cy="638586"/>
          </a:xfrm>
        </p:grpSpPr>
        <p:sp>
          <p:nvSpPr>
            <p:cNvPr id="516" name="Google Shape;516;p19"/>
            <p:cNvSpPr/>
            <p:nvPr/>
          </p:nvSpPr>
          <p:spPr>
            <a:xfrm>
              <a:off x="0" y="0"/>
              <a:ext cx="2717008" cy="590961"/>
            </a:xfrm>
            <a:custGeom>
              <a:rect b="b" l="l" r="r" t="t"/>
              <a:pathLst>
                <a:path extrusionOk="0" h="590961" w="2717008">
                  <a:moveTo>
                    <a:pt x="0" y="0"/>
                  </a:moveTo>
                  <a:lnTo>
                    <a:pt x="2717008" y="0"/>
                  </a:lnTo>
                  <a:lnTo>
                    <a:pt x="2717008" y="590961"/>
                  </a:lnTo>
                  <a:lnTo>
                    <a:pt x="0" y="590961"/>
                  </a:lnTo>
                  <a:close/>
                </a:path>
              </a:pathLst>
            </a:custGeom>
            <a:solidFill>
              <a:srgbClr val="0CA3B3"/>
            </a:solidFill>
            <a:ln>
              <a:noFill/>
            </a:ln>
          </p:spPr>
        </p:sp>
        <p:sp>
          <p:nvSpPr>
            <p:cNvPr id="517" name="Google Shape;517;p19"/>
            <p:cNvSpPr txBox="1"/>
            <p:nvPr/>
          </p:nvSpPr>
          <p:spPr>
            <a:xfrm>
              <a:off x="0" y="-47625"/>
              <a:ext cx="2717008" cy="638586"/>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18" name="Google Shape;518;p19"/>
          <p:cNvSpPr txBox="1"/>
          <p:nvPr/>
        </p:nvSpPr>
        <p:spPr>
          <a:xfrm>
            <a:off x="8888065" y="6245208"/>
            <a:ext cx="6709381" cy="52387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Disusun Oleh Kelompok 6 Engine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grpSp>
        <p:nvGrpSpPr>
          <p:cNvPr id="103" name="Google Shape;103;p2"/>
          <p:cNvGrpSpPr/>
          <p:nvPr/>
        </p:nvGrpSpPr>
        <p:grpSpPr>
          <a:xfrm>
            <a:off x="16713120" y="9077474"/>
            <a:ext cx="1574880" cy="727006"/>
            <a:chOff x="0" y="-47625"/>
            <a:chExt cx="414783" cy="191475"/>
          </a:xfrm>
        </p:grpSpPr>
        <p:sp>
          <p:nvSpPr>
            <p:cNvPr id="104" name="Google Shape;104;p2"/>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105" name="Google Shape;105;p2"/>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6" name="Google Shape;106;p2"/>
          <p:cNvGrpSpPr/>
          <p:nvPr/>
        </p:nvGrpSpPr>
        <p:grpSpPr>
          <a:xfrm>
            <a:off x="16713120" y="9258300"/>
            <a:ext cx="546180" cy="546180"/>
            <a:chOff x="0" y="0"/>
            <a:chExt cx="812800" cy="812800"/>
          </a:xfrm>
        </p:grpSpPr>
        <p:sp>
          <p:nvSpPr>
            <p:cNvPr id="107" name="Google Shape;107;p2"/>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108" name="Google Shape;108;p2"/>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09" name="Google Shape;109;p2"/>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sp>
        <p:nvSpPr>
          <p:cNvPr id="110" name="Google Shape;110;p2"/>
          <p:cNvSpPr/>
          <p:nvPr/>
        </p:nvSpPr>
        <p:spPr>
          <a:xfrm>
            <a:off x="0" y="3591909"/>
            <a:ext cx="18288000" cy="3436443"/>
          </a:xfrm>
          <a:prstGeom prst="rect">
            <a:avLst/>
          </a:prstGeom>
          <a:solidFill>
            <a:srgbClr val="0CA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txBox="1"/>
          <p:nvPr/>
        </p:nvSpPr>
        <p:spPr>
          <a:xfrm>
            <a:off x="11000583" y="7856868"/>
            <a:ext cx="2728840" cy="361949"/>
          </a:xfrm>
          <a:prstGeom prst="rect">
            <a:avLst/>
          </a:prstGeom>
          <a:noFill/>
          <a:ln>
            <a:noFill/>
          </a:ln>
        </p:spPr>
        <p:txBody>
          <a:bodyPr anchorCtr="0" anchor="t" bIns="0" lIns="0" spcFirstLastPara="1" rIns="0" wrap="square" tIns="0">
            <a:spAutoFit/>
          </a:bodyPr>
          <a:lstStyle/>
          <a:p>
            <a:pPr indent="0" lvl="0" marL="0" marR="0" rtl="0" algn="ctr">
              <a:lnSpc>
                <a:spcPct val="150000"/>
              </a:lnSpc>
              <a:spcBef>
                <a:spcPts val="0"/>
              </a:spcBef>
              <a:spcAft>
                <a:spcPts val="0"/>
              </a:spcAft>
              <a:buNone/>
            </a:pPr>
            <a:r>
              <a:rPr b="0" i="0" lang="en-US" sz="2000" u="none" cap="none" strike="noStrike">
                <a:solidFill>
                  <a:srgbClr val="FFFFFF"/>
                </a:solidFill>
                <a:latin typeface="Montserrat"/>
                <a:ea typeface="Montserrat"/>
                <a:cs typeface="Montserrat"/>
                <a:sym typeface="Montserrat"/>
              </a:rPr>
              <a:t>Ketua</a:t>
            </a:r>
            <a:endParaRPr/>
          </a:p>
        </p:txBody>
      </p:sp>
      <p:sp>
        <p:nvSpPr>
          <p:cNvPr id="112" name="Google Shape;112;p2"/>
          <p:cNvSpPr/>
          <p:nvPr/>
        </p:nvSpPr>
        <p:spPr>
          <a:xfrm rot="-5400000">
            <a:off x="16918629" y="3195203"/>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4">
              <a:alphaModFix/>
            </a:blip>
            <a:stretch>
              <a:fillRect b="0" l="0" r="0" t="0"/>
            </a:stretch>
          </a:blipFill>
          <a:ln>
            <a:noFill/>
          </a:ln>
        </p:spPr>
      </p:sp>
      <p:sp>
        <p:nvSpPr>
          <p:cNvPr id="113" name="Google Shape;113;p2"/>
          <p:cNvSpPr/>
          <p:nvPr/>
        </p:nvSpPr>
        <p:spPr>
          <a:xfrm>
            <a:off x="4053561" y="6806878"/>
            <a:ext cx="2603969" cy="272451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 name="Google Shape;114;p2"/>
          <p:cNvPicPr preferRelativeResize="0"/>
          <p:nvPr/>
        </p:nvPicPr>
        <p:blipFill rotWithShape="1">
          <a:blip r:embed="rId5">
            <a:alphaModFix/>
          </a:blip>
          <a:srcRect b="16990" l="3469" r="5277" t="31418"/>
          <a:stretch/>
        </p:blipFill>
        <p:spPr>
          <a:xfrm>
            <a:off x="4561848" y="5985348"/>
            <a:ext cx="2537730" cy="2553761"/>
          </a:xfrm>
          <a:prstGeom prst="rect">
            <a:avLst/>
          </a:prstGeom>
          <a:noFill/>
          <a:ln>
            <a:noFill/>
          </a:ln>
        </p:spPr>
      </p:pic>
      <p:sp>
        <p:nvSpPr>
          <p:cNvPr id="115" name="Google Shape;115;p2"/>
          <p:cNvSpPr/>
          <p:nvPr/>
        </p:nvSpPr>
        <p:spPr>
          <a:xfrm>
            <a:off x="8489623" y="6806878"/>
            <a:ext cx="2603969" cy="272451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2"/>
          <p:cNvPicPr preferRelativeResize="0"/>
          <p:nvPr/>
        </p:nvPicPr>
        <p:blipFill rotWithShape="1">
          <a:blip r:embed="rId6">
            <a:alphaModFix/>
          </a:blip>
          <a:srcRect b="22509" l="0" r="8863" t="12027"/>
          <a:stretch/>
        </p:blipFill>
        <p:spPr>
          <a:xfrm>
            <a:off x="8997910" y="5985348"/>
            <a:ext cx="2537730" cy="2553761"/>
          </a:xfrm>
          <a:prstGeom prst="rect">
            <a:avLst/>
          </a:prstGeom>
          <a:noFill/>
          <a:ln>
            <a:noFill/>
          </a:ln>
        </p:spPr>
      </p:pic>
      <p:sp>
        <p:nvSpPr>
          <p:cNvPr id="117" name="Google Shape;117;p2"/>
          <p:cNvSpPr/>
          <p:nvPr/>
        </p:nvSpPr>
        <p:spPr>
          <a:xfrm>
            <a:off x="13490195" y="6806878"/>
            <a:ext cx="2603969" cy="272451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 name="Google Shape;118;p2"/>
          <p:cNvPicPr preferRelativeResize="0"/>
          <p:nvPr/>
        </p:nvPicPr>
        <p:blipFill rotWithShape="1">
          <a:blip r:embed="rId7">
            <a:alphaModFix/>
          </a:blip>
          <a:srcRect b="5099" l="0" r="0" t="19425"/>
          <a:stretch/>
        </p:blipFill>
        <p:spPr>
          <a:xfrm>
            <a:off x="13998482" y="5985348"/>
            <a:ext cx="2537730" cy="2553761"/>
          </a:xfrm>
          <a:prstGeom prst="rect">
            <a:avLst/>
          </a:prstGeom>
          <a:noFill/>
          <a:ln>
            <a:noFill/>
          </a:ln>
        </p:spPr>
      </p:pic>
      <p:sp>
        <p:nvSpPr>
          <p:cNvPr id="119" name="Google Shape;119;p2"/>
          <p:cNvSpPr/>
          <p:nvPr/>
        </p:nvSpPr>
        <p:spPr>
          <a:xfrm>
            <a:off x="7354669" y="3238191"/>
            <a:ext cx="2429008" cy="254145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2"/>
          <p:cNvPicPr preferRelativeResize="0"/>
          <p:nvPr/>
        </p:nvPicPr>
        <p:blipFill rotWithShape="1">
          <a:blip r:embed="rId8">
            <a:alphaModFix/>
          </a:blip>
          <a:srcRect b="12263" l="0" r="0" t="12263"/>
          <a:stretch/>
        </p:blipFill>
        <p:spPr>
          <a:xfrm>
            <a:off x="7828805" y="2471860"/>
            <a:ext cx="2367219" cy="2382174"/>
          </a:xfrm>
          <a:prstGeom prst="rect">
            <a:avLst/>
          </a:prstGeom>
          <a:noFill/>
          <a:ln>
            <a:noFill/>
          </a:ln>
        </p:spPr>
      </p:pic>
      <p:sp>
        <p:nvSpPr>
          <p:cNvPr id="121" name="Google Shape;121;p2"/>
          <p:cNvSpPr/>
          <p:nvPr/>
        </p:nvSpPr>
        <p:spPr>
          <a:xfrm>
            <a:off x="11728655" y="3238191"/>
            <a:ext cx="2429008" cy="254145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 name="Google Shape;122;p2"/>
          <p:cNvPicPr preferRelativeResize="0"/>
          <p:nvPr/>
        </p:nvPicPr>
        <p:blipFill rotWithShape="1">
          <a:blip r:embed="rId9">
            <a:alphaModFix/>
          </a:blip>
          <a:srcRect b="27214" l="40003" r="24933" t="19859"/>
          <a:stretch/>
        </p:blipFill>
        <p:spPr>
          <a:xfrm>
            <a:off x="12202791" y="2471860"/>
            <a:ext cx="2367219" cy="2382174"/>
          </a:xfrm>
          <a:prstGeom prst="rect">
            <a:avLst/>
          </a:prstGeom>
          <a:noFill/>
          <a:ln>
            <a:noFill/>
          </a:ln>
        </p:spPr>
      </p:pic>
      <p:sp>
        <p:nvSpPr>
          <p:cNvPr id="123" name="Google Shape;123;p2"/>
          <p:cNvSpPr/>
          <p:nvPr/>
        </p:nvSpPr>
        <p:spPr>
          <a:xfrm>
            <a:off x="2918608" y="3238191"/>
            <a:ext cx="2429008" cy="2541452"/>
          </a:xfrm>
          <a:prstGeom prst="rect">
            <a:avLst/>
          </a:prstGeom>
          <a:solidFill>
            <a:srgbClr val="062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2"/>
          <p:cNvPicPr preferRelativeResize="0"/>
          <p:nvPr/>
        </p:nvPicPr>
        <p:blipFill rotWithShape="1">
          <a:blip r:embed="rId10">
            <a:alphaModFix/>
          </a:blip>
          <a:srcRect b="9055" l="24889" r="22668" t="11586"/>
          <a:stretch/>
        </p:blipFill>
        <p:spPr>
          <a:xfrm>
            <a:off x="3392743" y="2471860"/>
            <a:ext cx="2367219" cy="2382174"/>
          </a:xfrm>
          <a:prstGeom prst="rect">
            <a:avLst/>
          </a:prstGeom>
          <a:noFill/>
          <a:ln>
            <a:noFill/>
          </a:ln>
        </p:spPr>
      </p:pic>
      <p:sp>
        <p:nvSpPr>
          <p:cNvPr id="125" name="Google Shape;125;p2"/>
          <p:cNvSpPr/>
          <p:nvPr/>
        </p:nvSpPr>
        <p:spPr>
          <a:xfrm>
            <a:off x="439050" y="419908"/>
            <a:ext cx="2286542" cy="1217584"/>
          </a:xfrm>
          <a:custGeom>
            <a:rect b="b" l="l" r="r" t="t"/>
            <a:pathLst>
              <a:path extrusionOk="0" h="1217584" w="2286542">
                <a:moveTo>
                  <a:pt x="0" y="0"/>
                </a:moveTo>
                <a:lnTo>
                  <a:pt x="2286542" y="0"/>
                </a:lnTo>
                <a:lnTo>
                  <a:pt x="2286542" y="1217584"/>
                </a:lnTo>
                <a:lnTo>
                  <a:pt x="0" y="1217584"/>
                </a:lnTo>
                <a:lnTo>
                  <a:pt x="0" y="0"/>
                </a:lnTo>
                <a:close/>
              </a:path>
            </a:pathLst>
          </a:custGeom>
          <a:blipFill rotWithShape="1">
            <a:blip r:embed="rId11">
              <a:alphaModFix/>
            </a:blip>
            <a:stretch>
              <a:fillRect b="0" l="0" r="0" t="0"/>
            </a:stretch>
          </a:blipFill>
          <a:ln>
            <a:noFill/>
          </a:ln>
        </p:spPr>
      </p:sp>
      <p:sp>
        <p:nvSpPr>
          <p:cNvPr id="126" name="Google Shape;126;p2"/>
          <p:cNvSpPr/>
          <p:nvPr/>
        </p:nvSpPr>
        <p:spPr>
          <a:xfrm>
            <a:off x="14874565" y="155355"/>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12">
              <a:alphaModFix/>
            </a:blip>
            <a:stretch>
              <a:fillRect b="-39958" l="-57428" r="-55854" t="-41647"/>
            </a:stretch>
          </a:blipFill>
          <a:ln>
            <a:noFill/>
          </a:ln>
        </p:spPr>
      </p:sp>
      <p:sp>
        <p:nvSpPr>
          <p:cNvPr id="127" name="Google Shape;127;p2"/>
          <p:cNvSpPr txBox="1"/>
          <p:nvPr/>
        </p:nvSpPr>
        <p:spPr>
          <a:xfrm>
            <a:off x="4075593" y="660400"/>
            <a:ext cx="10136814" cy="784225"/>
          </a:xfrm>
          <a:prstGeom prst="rect">
            <a:avLst/>
          </a:prstGeom>
          <a:noFill/>
          <a:ln>
            <a:noFill/>
          </a:ln>
        </p:spPr>
        <p:txBody>
          <a:bodyPr anchorCtr="0" anchor="t" bIns="0" lIns="0" spcFirstLastPara="1" rIns="0" wrap="square" tIns="0">
            <a:spAutoFit/>
          </a:bodyPr>
          <a:lstStyle/>
          <a:p>
            <a:pPr indent="0" lvl="0" marL="0" marR="0" rtl="0" algn="ctr">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ANGGOTA KELOMPOK</a:t>
            </a:r>
            <a:endParaRPr/>
          </a:p>
        </p:txBody>
      </p:sp>
      <p:sp>
        <p:nvSpPr>
          <p:cNvPr id="128" name="Google Shape;128;p2"/>
          <p:cNvSpPr txBox="1"/>
          <p:nvPr/>
        </p:nvSpPr>
        <p:spPr>
          <a:xfrm>
            <a:off x="3846642" y="8681285"/>
            <a:ext cx="3017807"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THE SYIFAUL MAULA</a:t>
            </a:r>
            <a:endParaRPr/>
          </a:p>
        </p:txBody>
      </p:sp>
      <p:sp>
        <p:nvSpPr>
          <p:cNvPr id="129" name="Google Shape;129;p2"/>
          <p:cNvSpPr txBox="1"/>
          <p:nvPr/>
        </p:nvSpPr>
        <p:spPr>
          <a:xfrm>
            <a:off x="4242777" y="9082563"/>
            <a:ext cx="2225537" cy="296207"/>
          </a:xfrm>
          <a:prstGeom prst="rect">
            <a:avLst/>
          </a:prstGeom>
          <a:noFill/>
          <a:ln>
            <a:noFill/>
          </a:ln>
        </p:spPr>
        <p:txBody>
          <a:bodyPr anchorCtr="0" anchor="t" bIns="0" lIns="0" spcFirstLastPara="1" rIns="0" wrap="square" tIns="0">
            <a:spAutoFit/>
          </a:bodyPr>
          <a:lstStyle/>
          <a:p>
            <a:pPr indent="0" lvl="0" marL="0" marR="0" rtl="0" algn="ctr">
              <a:lnSpc>
                <a:spcPct val="149969"/>
              </a:lnSpc>
              <a:spcBef>
                <a:spcPts val="0"/>
              </a:spcBef>
              <a:spcAft>
                <a:spcPts val="0"/>
              </a:spcAft>
              <a:buNone/>
            </a:pPr>
            <a:r>
              <a:rPr b="0" i="0" lang="en-US" sz="1631" u="none" cap="none" strike="noStrike">
                <a:solidFill>
                  <a:srgbClr val="FFFFFF"/>
                </a:solidFill>
                <a:latin typeface="Montserrat"/>
                <a:ea typeface="Montserrat"/>
                <a:cs typeface="Montserrat"/>
                <a:sym typeface="Montserrat"/>
              </a:rPr>
              <a:t>Data Modelling</a:t>
            </a:r>
            <a:endParaRPr/>
          </a:p>
        </p:txBody>
      </p:sp>
      <p:sp>
        <p:nvSpPr>
          <p:cNvPr id="130" name="Google Shape;130;p2"/>
          <p:cNvSpPr txBox="1"/>
          <p:nvPr/>
        </p:nvSpPr>
        <p:spPr>
          <a:xfrm>
            <a:off x="8282704" y="8720084"/>
            <a:ext cx="3017807"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RINDA ARIYANTI</a:t>
            </a:r>
            <a:endParaRPr/>
          </a:p>
        </p:txBody>
      </p:sp>
      <p:sp>
        <p:nvSpPr>
          <p:cNvPr id="131" name="Google Shape;131;p2"/>
          <p:cNvSpPr txBox="1"/>
          <p:nvPr/>
        </p:nvSpPr>
        <p:spPr>
          <a:xfrm>
            <a:off x="8775046" y="9003019"/>
            <a:ext cx="2225537" cy="464820"/>
          </a:xfrm>
          <a:prstGeom prst="rect">
            <a:avLst/>
          </a:prstGeom>
          <a:noFill/>
          <a:ln>
            <a:noFill/>
          </a:ln>
        </p:spPr>
        <p:txBody>
          <a:bodyPr anchorCtr="0" anchor="t" bIns="0" lIns="0" spcFirstLastPara="1" rIns="0" wrap="square" tIns="0">
            <a:spAutoFit/>
          </a:bodyPr>
          <a:lstStyle/>
          <a:p>
            <a:pPr indent="0" lvl="0" marL="0" marR="0" rtl="0" algn="ctr">
              <a:lnSpc>
                <a:spcPct val="150038"/>
              </a:lnSpc>
              <a:spcBef>
                <a:spcPts val="0"/>
              </a:spcBef>
              <a:spcAft>
                <a:spcPts val="0"/>
              </a:spcAft>
              <a:buNone/>
            </a:pPr>
            <a:r>
              <a:rPr b="0" i="0" lang="en-US" sz="1299" u="none" cap="none" strike="noStrike">
                <a:solidFill>
                  <a:srgbClr val="FFFFFF"/>
                </a:solidFill>
                <a:latin typeface="Montserrat"/>
                <a:ea typeface="Montserrat"/>
                <a:cs typeface="Montserrat"/>
                <a:sym typeface="Montserrat"/>
              </a:rPr>
              <a:t>Data Acquisition &amp; DataExploration  </a:t>
            </a:r>
            <a:endParaRPr/>
          </a:p>
        </p:txBody>
      </p:sp>
      <p:sp>
        <p:nvSpPr>
          <p:cNvPr id="132" name="Google Shape;132;p2"/>
          <p:cNvSpPr txBox="1"/>
          <p:nvPr/>
        </p:nvSpPr>
        <p:spPr>
          <a:xfrm>
            <a:off x="13365662" y="8720084"/>
            <a:ext cx="3017807"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MISI TRI CAHYANTI</a:t>
            </a:r>
            <a:endParaRPr/>
          </a:p>
        </p:txBody>
      </p:sp>
      <p:sp>
        <p:nvSpPr>
          <p:cNvPr id="133" name="Google Shape;133;p2"/>
          <p:cNvSpPr txBox="1"/>
          <p:nvPr/>
        </p:nvSpPr>
        <p:spPr>
          <a:xfrm>
            <a:off x="13761797" y="9082563"/>
            <a:ext cx="2225537" cy="296207"/>
          </a:xfrm>
          <a:prstGeom prst="rect">
            <a:avLst/>
          </a:prstGeom>
          <a:noFill/>
          <a:ln>
            <a:noFill/>
          </a:ln>
        </p:spPr>
        <p:txBody>
          <a:bodyPr anchorCtr="0" anchor="t" bIns="0" lIns="0" spcFirstLastPara="1" rIns="0" wrap="square" tIns="0">
            <a:spAutoFit/>
          </a:bodyPr>
          <a:lstStyle/>
          <a:p>
            <a:pPr indent="0" lvl="0" marL="0" marR="0" rtl="0" algn="ctr">
              <a:lnSpc>
                <a:spcPct val="149969"/>
              </a:lnSpc>
              <a:spcBef>
                <a:spcPts val="0"/>
              </a:spcBef>
              <a:spcAft>
                <a:spcPts val="0"/>
              </a:spcAft>
              <a:buNone/>
            </a:pPr>
            <a:r>
              <a:rPr b="0" i="0" lang="en-US" sz="1631" u="none" cap="none" strike="noStrike">
                <a:solidFill>
                  <a:srgbClr val="FFFFFF"/>
                </a:solidFill>
                <a:latin typeface="Montserrat"/>
                <a:ea typeface="Montserrat"/>
                <a:cs typeface="Montserrat"/>
                <a:sym typeface="Montserrat"/>
              </a:rPr>
              <a:t>Evaluation</a:t>
            </a:r>
            <a:endParaRPr/>
          </a:p>
        </p:txBody>
      </p:sp>
      <p:sp>
        <p:nvSpPr>
          <p:cNvPr id="134" name="Google Shape;134;p2"/>
          <p:cNvSpPr txBox="1"/>
          <p:nvPr/>
        </p:nvSpPr>
        <p:spPr>
          <a:xfrm>
            <a:off x="7161654" y="4984737"/>
            <a:ext cx="2815040"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HAWA NUR RAHMA</a:t>
            </a:r>
            <a:endParaRPr/>
          </a:p>
        </p:txBody>
      </p:sp>
      <p:sp>
        <p:nvSpPr>
          <p:cNvPr id="135" name="Google Shape;135;p2"/>
          <p:cNvSpPr txBox="1"/>
          <p:nvPr/>
        </p:nvSpPr>
        <p:spPr>
          <a:xfrm>
            <a:off x="7531172" y="5357773"/>
            <a:ext cx="2076003" cy="279505"/>
          </a:xfrm>
          <a:prstGeom prst="rect">
            <a:avLst/>
          </a:prstGeom>
          <a:noFill/>
          <a:ln>
            <a:noFill/>
          </a:ln>
        </p:spPr>
        <p:txBody>
          <a:bodyPr anchorCtr="0" anchor="t" bIns="0" lIns="0" spcFirstLastPara="1" rIns="0" wrap="square" tIns="0">
            <a:spAutoFit/>
          </a:bodyPr>
          <a:lstStyle/>
          <a:p>
            <a:pPr indent="0" lvl="0" marL="0" marR="0" rtl="0" algn="ctr">
              <a:lnSpc>
                <a:spcPct val="150032"/>
              </a:lnSpc>
              <a:spcBef>
                <a:spcPts val="0"/>
              </a:spcBef>
              <a:spcAft>
                <a:spcPts val="0"/>
              </a:spcAft>
              <a:buNone/>
            </a:pPr>
            <a:r>
              <a:rPr b="0" i="0" lang="en-US" sz="1521" u="none" cap="none" strike="noStrike">
                <a:solidFill>
                  <a:srgbClr val="FFFFFF"/>
                </a:solidFill>
                <a:latin typeface="Montserrat"/>
                <a:ea typeface="Montserrat"/>
                <a:cs typeface="Montserrat"/>
                <a:sym typeface="Montserrat"/>
              </a:rPr>
              <a:t>Project Manager</a:t>
            </a:r>
            <a:endParaRPr/>
          </a:p>
        </p:txBody>
      </p:sp>
      <p:sp>
        <p:nvSpPr>
          <p:cNvPr id="136" name="Google Shape;136;p2"/>
          <p:cNvSpPr txBox="1"/>
          <p:nvPr/>
        </p:nvSpPr>
        <p:spPr>
          <a:xfrm>
            <a:off x="11535640" y="4984737"/>
            <a:ext cx="2815040"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ALDI MAHENDRA</a:t>
            </a:r>
            <a:endParaRPr/>
          </a:p>
        </p:txBody>
      </p:sp>
      <p:sp>
        <p:nvSpPr>
          <p:cNvPr id="137" name="Google Shape;137;p2"/>
          <p:cNvSpPr txBox="1"/>
          <p:nvPr/>
        </p:nvSpPr>
        <p:spPr>
          <a:xfrm>
            <a:off x="11905158" y="5357773"/>
            <a:ext cx="2076003" cy="279505"/>
          </a:xfrm>
          <a:prstGeom prst="rect">
            <a:avLst/>
          </a:prstGeom>
          <a:noFill/>
          <a:ln>
            <a:noFill/>
          </a:ln>
        </p:spPr>
        <p:txBody>
          <a:bodyPr anchorCtr="0" anchor="t" bIns="0" lIns="0" spcFirstLastPara="1" rIns="0" wrap="square" tIns="0">
            <a:spAutoFit/>
          </a:bodyPr>
          <a:lstStyle/>
          <a:p>
            <a:pPr indent="0" lvl="0" marL="0" marR="0" rtl="0" algn="ctr">
              <a:lnSpc>
                <a:spcPct val="150032"/>
              </a:lnSpc>
              <a:spcBef>
                <a:spcPts val="0"/>
              </a:spcBef>
              <a:spcAft>
                <a:spcPts val="0"/>
              </a:spcAft>
              <a:buNone/>
            </a:pPr>
            <a:r>
              <a:rPr b="0" i="0" lang="en-US" sz="1521" u="none" cap="none" strike="noStrike">
                <a:solidFill>
                  <a:srgbClr val="FFFFFF"/>
                </a:solidFill>
                <a:latin typeface="Montserrat"/>
                <a:ea typeface="Montserrat"/>
                <a:cs typeface="Montserrat"/>
                <a:sym typeface="Montserrat"/>
              </a:rPr>
              <a:t>Deployment </a:t>
            </a:r>
            <a:endParaRPr/>
          </a:p>
        </p:txBody>
      </p:sp>
      <p:sp>
        <p:nvSpPr>
          <p:cNvPr id="138" name="Google Shape;138;p2"/>
          <p:cNvSpPr txBox="1"/>
          <p:nvPr/>
        </p:nvSpPr>
        <p:spPr>
          <a:xfrm>
            <a:off x="2725592" y="4984737"/>
            <a:ext cx="2815040" cy="268224"/>
          </a:xfrm>
          <a:prstGeom prst="rect">
            <a:avLst/>
          </a:prstGeom>
          <a:noFill/>
          <a:ln>
            <a:noFill/>
          </a:ln>
        </p:spPr>
        <p:txBody>
          <a:bodyPr anchorCtr="0" anchor="t" bIns="0" lIns="0" spcFirstLastPara="1" rIns="0" wrap="square" tIns="0">
            <a:spAutoFit/>
          </a:bodyPr>
          <a:lstStyle/>
          <a:p>
            <a:pPr indent="0" lvl="0" marL="0" marR="0" rtl="0" algn="ctr">
              <a:lnSpc>
                <a:spcPct val="138023"/>
              </a:lnSpc>
              <a:spcBef>
                <a:spcPts val="0"/>
              </a:spcBef>
              <a:spcAft>
                <a:spcPts val="0"/>
              </a:spcAft>
              <a:buNone/>
            </a:pPr>
            <a:r>
              <a:rPr b="1" i="0" lang="en-US" sz="1599" u="none" cap="none" strike="noStrike">
                <a:solidFill>
                  <a:srgbClr val="FFFFFF"/>
                </a:solidFill>
                <a:latin typeface="Montserrat"/>
                <a:ea typeface="Montserrat"/>
                <a:cs typeface="Montserrat"/>
                <a:sym typeface="Montserrat"/>
              </a:rPr>
              <a:t>DIDIN MAHFUDIN</a:t>
            </a:r>
            <a:endParaRPr/>
          </a:p>
        </p:txBody>
      </p:sp>
      <p:sp>
        <p:nvSpPr>
          <p:cNvPr id="139" name="Google Shape;139;p2"/>
          <p:cNvSpPr txBox="1"/>
          <p:nvPr/>
        </p:nvSpPr>
        <p:spPr>
          <a:xfrm>
            <a:off x="3095111" y="5357773"/>
            <a:ext cx="2076003" cy="279505"/>
          </a:xfrm>
          <a:prstGeom prst="rect">
            <a:avLst/>
          </a:prstGeom>
          <a:noFill/>
          <a:ln>
            <a:noFill/>
          </a:ln>
        </p:spPr>
        <p:txBody>
          <a:bodyPr anchorCtr="0" anchor="t" bIns="0" lIns="0" spcFirstLastPara="1" rIns="0" wrap="square" tIns="0">
            <a:spAutoFit/>
          </a:bodyPr>
          <a:lstStyle/>
          <a:p>
            <a:pPr indent="0" lvl="0" marL="0" marR="0" rtl="0" algn="ctr">
              <a:lnSpc>
                <a:spcPct val="150032"/>
              </a:lnSpc>
              <a:spcBef>
                <a:spcPts val="0"/>
              </a:spcBef>
              <a:spcAft>
                <a:spcPts val="0"/>
              </a:spcAft>
              <a:buNone/>
            </a:pPr>
            <a:r>
              <a:rPr b="0" i="0" lang="en-US" sz="1521" u="none" cap="none" strike="noStrike">
                <a:solidFill>
                  <a:srgbClr val="FFFFFF"/>
                </a:solidFill>
                <a:latin typeface="Montserrat"/>
                <a:ea typeface="Montserrat"/>
                <a:cs typeface="Montserrat"/>
                <a:sym typeface="Montserrat"/>
              </a:rPr>
              <a:t>Tester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grpSp>
        <p:nvGrpSpPr>
          <p:cNvPr id="144" name="Google Shape;144;p3"/>
          <p:cNvGrpSpPr/>
          <p:nvPr/>
        </p:nvGrpSpPr>
        <p:grpSpPr>
          <a:xfrm>
            <a:off x="0" y="-180826"/>
            <a:ext cx="18288000" cy="4633319"/>
            <a:chOff x="0" y="-47625"/>
            <a:chExt cx="4816593" cy="1220298"/>
          </a:xfrm>
        </p:grpSpPr>
        <p:sp>
          <p:nvSpPr>
            <p:cNvPr id="145" name="Google Shape;145;p3"/>
            <p:cNvSpPr/>
            <p:nvPr/>
          </p:nvSpPr>
          <p:spPr>
            <a:xfrm>
              <a:off x="0" y="0"/>
              <a:ext cx="4816592" cy="1172673"/>
            </a:xfrm>
            <a:custGeom>
              <a:rect b="b" l="l" r="r" t="t"/>
              <a:pathLst>
                <a:path extrusionOk="0" h="1172673" w="4816592">
                  <a:moveTo>
                    <a:pt x="0" y="0"/>
                  </a:moveTo>
                  <a:lnTo>
                    <a:pt x="4816592" y="0"/>
                  </a:lnTo>
                  <a:lnTo>
                    <a:pt x="4816592" y="1172673"/>
                  </a:lnTo>
                  <a:lnTo>
                    <a:pt x="0" y="1172673"/>
                  </a:lnTo>
                  <a:close/>
                </a:path>
              </a:pathLst>
            </a:custGeom>
            <a:solidFill>
              <a:srgbClr val="062C3D"/>
            </a:solidFill>
            <a:ln>
              <a:noFill/>
            </a:ln>
          </p:spPr>
        </p:sp>
        <p:sp>
          <p:nvSpPr>
            <p:cNvPr id="146" name="Google Shape;146;p3"/>
            <p:cNvSpPr txBox="1"/>
            <p:nvPr/>
          </p:nvSpPr>
          <p:spPr>
            <a:xfrm>
              <a:off x="0" y="-47625"/>
              <a:ext cx="4816593" cy="122029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7" name="Google Shape;147;p3"/>
          <p:cNvGrpSpPr/>
          <p:nvPr/>
        </p:nvGrpSpPr>
        <p:grpSpPr>
          <a:xfrm>
            <a:off x="16713120" y="9077474"/>
            <a:ext cx="1574880" cy="727006"/>
            <a:chOff x="0" y="-47625"/>
            <a:chExt cx="414783" cy="191475"/>
          </a:xfrm>
        </p:grpSpPr>
        <p:sp>
          <p:nvSpPr>
            <p:cNvPr id="148" name="Google Shape;148;p3"/>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149" name="Google Shape;149;p3"/>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50" name="Google Shape;150;p3"/>
          <p:cNvGrpSpPr/>
          <p:nvPr/>
        </p:nvGrpSpPr>
        <p:grpSpPr>
          <a:xfrm>
            <a:off x="16713120" y="9258300"/>
            <a:ext cx="546180" cy="546180"/>
            <a:chOff x="0" y="0"/>
            <a:chExt cx="812800" cy="812800"/>
          </a:xfrm>
        </p:grpSpPr>
        <p:sp>
          <p:nvSpPr>
            <p:cNvPr id="151" name="Google Shape;151;p3"/>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152" name="Google Shape;152;p3"/>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3" name="Google Shape;153;p3"/>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grpSp>
        <p:nvGrpSpPr>
          <p:cNvPr id="154" name="Google Shape;154;p3"/>
          <p:cNvGrpSpPr/>
          <p:nvPr/>
        </p:nvGrpSpPr>
        <p:grpSpPr>
          <a:xfrm>
            <a:off x="5101945" y="4298151"/>
            <a:ext cx="4470814" cy="4960149"/>
            <a:chOff x="0" y="-47625"/>
            <a:chExt cx="1379546" cy="1530539"/>
          </a:xfrm>
        </p:grpSpPr>
        <p:sp>
          <p:nvSpPr>
            <p:cNvPr id="155" name="Google Shape;155;p3"/>
            <p:cNvSpPr/>
            <p:nvPr/>
          </p:nvSpPr>
          <p:spPr>
            <a:xfrm>
              <a:off x="0" y="0"/>
              <a:ext cx="1379546" cy="1482914"/>
            </a:xfrm>
            <a:custGeom>
              <a:rect b="b" l="l" r="r" t="t"/>
              <a:pathLst>
                <a:path extrusionOk="0" h="1482914" w="1379546">
                  <a:moveTo>
                    <a:pt x="0" y="0"/>
                  </a:moveTo>
                  <a:lnTo>
                    <a:pt x="1379546" y="0"/>
                  </a:lnTo>
                  <a:lnTo>
                    <a:pt x="1379546" y="1482914"/>
                  </a:lnTo>
                  <a:lnTo>
                    <a:pt x="0" y="1482914"/>
                  </a:lnTo>
                  <a:close/>
                </a:path>
              </a:pathLst>
            </a:custGeom>
            <a:solidFill>
              <a:srgbClr val="0CA3B3"/>
            </a:solidFill>
            <a:ln>
              <a:noFill/>
            </a:ln>
          </p:spPr>
        </p:sp>
        <p:sp>
          <p:nvSpPr>
            <p:cNvPr id="156" name="Google Shape;156;p3"/>
            <p:cNvSpPr txBox="1"/>
            <p:nvPr/>
          </p:nvSpPr>
          <p:spPr>
            <a:xfrm>
              <a:off x="0" y="-47625"/>
              <a:ext cx="1379546" cy="1530539"/>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57" name="Google Shape;157;p3"/>
          <p:cNvPicPr preferRelativeResize="0"/>
          <p:nvPr/>
        </p:nvPicPr>
        <p:blipFill rotWithShape="1">
          <a:blip r:embed="rId4">
            <a:alphaModFix/>
          </a:blip>
          <a:srcRect b="9366" l="0" r="0" t="9366"/>
          <a:stretch/>
        </p:blipFill>
        <p:spPr>
          <a:xfrm>
            <a:off x="1059890" y="4452493"/>
            <a:ext cx="8084110" cy="4377049"/>
          </a:xfrm>
          <a:prstGeom prst="rect">
            <a:avLst/>
          </a:prstGeom>
          <a:noFill/>
          <a:ln>
            <a:noFill/>
          </a:ln>
        </p:spPr>
      </p:pic>
      <p:cxnSp>
        <p:nvCxnSpPr>
          <p:cNvPr id="158" name="Google Shape;158;p3"/>
          <p:cNvCxnSpPr/>
          <p:nvPr/>
        </p:nvCxnSpPr>
        <p:spPr>
          <a:xfrm>
            <a:off x="2431652" y="3660634"/>
            <a:ext cx="781916" cy="0"/>
          </a:xfrm>
          <a:prstGeom prst="straightConnector1">
            <a:avLst/>
          </a:prstGeom>
          <a:noFill/>
          <a:ln cap="flat" cmpd="sng" w="38100">
            <a:solidFill>
              <a:srgbClr val="0CA3B3"/>
            </a:solidFill>
            <a:prstDash val="solid"/>
            <a:round/>
            <a:headEnd len="sm" w="sm" type="none"/>
            <a:tailEnd len="sm" w="sm" type="none"/>
          </a:ln>
        </p:spPr>
      </p:cxnSp>
      <p:sp>
        <p:nvSpPr>
          <p:cNvPr id="159" name="Google Shape;159;p3"/>
          <p:cNvSpPr/>
          <p:nvPr/>
        </p:nvSpPr>
        <p:spPr>
          <a:xfrm rot="-5400000">
            <a:off x="17315335" y="3263928"/>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5">
              <a:alphaModFix/>
            </a:blip>
            <a:stretch>
              <a:fillRect b="0" l="0" r="0" t="0"/>
            </a:stretch>
          </a:blipFill>
          <a:ln>
            <a:noFill/>
          </a:ln>
        </p:spPr>
      </p:sp>
      <p:sp>
        <p:nvSpPr>
          <p:cNvPr id="160" name="Google Shape;160;p3"/>
          <p:cNvSpPr/>
          <p:nvPr/>
        </p:nvSpPr>
        <p:spPr>
          <a:xfrm>
            <a:off x="439050" y="419908"/>
            <a:ext cx="2286542" cy="1217584"/>
          </a:xfrm>
          <a:custGeom>
            <a:rect b="b" l="l" r="r" t="t"/>
            <a:pathLst>
              <a:path extrusionOk="0" h="1217584" w="2286542">
                <a:moveTo>
                  <a:pt x="0" y="0"/>
                </a:moveTo>
                <a:lnTo>
                  <a:pt x="2286542" y="0"/>
                </a:lnTo>
                <a:lnTo>
                  <a:pt x="2286542" y="1217584"/>
                </a:lnTo>
                <a:lnTo>
                  <a:pt x="0" y="1217584"/>
                </a:lnTo>
                <a:lnTo>
                  <a:pt x="0" y="0"/>
                </a:lnTo>
                <a:close/>
              </a:path>
            </a:pathLst>
          </a:custGeom>
          <a:blipFill rotWithShape="1">
            <a:blip r:embed="rId6">
              <a:alphaModFix/>
            </a:blip>
            <a:stretch>
              <a:fillRect b="0" l="0" r="0" t="0"/>
            </a:stretch>
          </a:blipFill>
          <a:ln>
            <a:noFill/>
          </a:ln>
        </p:spPr>
      </p:sp>
      <p:sp>
        <p:nvSpPr>
          <p:cNvPr id="161" name="Google Shape;161;p3"/>
          <p:cNvSpPr txBox="1"/>
          <p:nvPr/>
        </p:nvSpPr>
        <p:spPr>
          <a:xfrm>
            <a:off x="2431652" y="2123918"/>
            <a:ext cx="8631483" cy="109791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US" sz="7700" u="none" cap="none" strike="noStrike">
                <a:solidFill>
                  <a:srgbClr val="FFFFFF"/>
                </a:solidFill>
                <a:latin typeface="Montserrat"/>
                <a:ea typeface="Montserrat"/>
                <a:cs typeface="Montserrat"/>
                <a:sym typeface="Montserrat"/>
              </a:rPr>
              <a:t>D E P O S I T O</a:t>
            </a:r>
            <a:endParaRPr/>
          </a:p>
        </p:txBody>
      </p:sp>
      <p:sp>
        <p:nvSpPr>
          <p:cNvPr id="162" name="Google Shape;162;p3"/>
          <p:cNvSpPr txBox="1"/>
          <p:nvPr/>
        </p:nvSpPr>
        <p:spPr>
          <a:xfrm>
            <a:off x="10109706" y="5162550"/>
            <a:ext cx="7390854" cy="3879850"/>
          </a:xfrm>
          <a:prstGeom prst="rect">
            <a:avLst/>
          </a:prstGeom>
          <a:noFill/>
          <a:ln>
            <a:noFill/>
          </a:ln>
        </p:spPr>
        <p:txBody>
          <a:bodyPr anchorCtr="0" anchor="t" bIns="0" lIns="0" spcFirstLastPara="1" rIns="0" wrap="square" tIns="0">
            <a:spAutoFit/>
          </a:bodyPr>
          <a:lstStyle/>
          <a:p>
            <a:pPr indent="-269873" lvl="1" marL="539748" marR="0" rtl="0" algn="just">
              <a:lnSpc>
                <a:spcPct val="113005"/>
              </a:lnSpc>
              <a:spcBef>
                <a:spcPts val="0"/>
              </a:spcBef>
              <a:spcAft>
                <a:spcPts val="0"/>
              </a:spcAft>
              <a:buClr>
                <a:srgbClr val="062C3D"/>
              </a:buClr>
              <a:buSzPts val="2499"/>
              <a:buFont typeface="Arial"/>
              <a:buChar char="•"/>
            </a:pPr>
            <a:r>
              <a:rPr b="1" i="0" lang="en-US" sz="2499" u="none" cap="none" strike="noStrike">
                <a:solidFill>
                  <a:srgbClr val="062C3D"/>
                </a:solidFill>
                <a:latin typeface="Montserrat"/>
                <a:ea typeface="Montserrat"/>
                <a:cs typeface="Montserrat"/>
                <a:sym typeface="Montserrat"/>
              </a:rPr>
              <a:t>Deposito merupakan produk keuangan di mana nasabah menyetor sejumlah uang pada suatu bank atau lembaga keuangan untuk jangka waktu tertentu.</a:t>
            </a:r>
            <a:endParaRPr/>
          </a:p>
          <a:p>
            <a:pPr indent="0" lvl="0" marL="0" marR="0" rtl="0" algn="just">
              <a:lnSpc>
                <a:spcPct val="113005"/>
              </a:lnSpc>
              <a:spcBef>
                <a:spcPts val="0"/>
              </a:spcBef>
              <a:spcAft>
                <a:spcPts val="0"/>
              </a:spcAft>
              <a:buNone/>
            </a:pPr>
            <a:r>
              <a:t/>
            </a:r>
            <a:endParaRPr b="1" i="0" sz="2499" u="none" cap="none" strike="noStrike">
              <a:solidFill>
                <a:srgbClr val="062C3D"/>
              </a:solidFill>
              <a:latin typeface="Montserrat"/>
              <a:ea typeface="Montserrat"/>
              <a:cs typeface="Montserrat"/>
              <a:sym typeface="Montserrat"/>
            </a:endParaRPr>
          </a:p>
          <a:p>
            <a:pPr indent="-269873" lvl="1" marL="539748" marR="0" rtl="0" algn="just">
              <a:lnSpc>
                <a:spcPct val="113005"/>
              </a:lnSpc>
              <a:spcBef>
                <a:spcPts val="0"/>
              </a:spcBef>
              <a:spcAft>
                <a:spcPts val="0"/>
              </a:spcAft>
              <a:buClr>
                <a:srgbClr val="062C3D"/>
              </a:buClr>
              <a:buSzPts val="2499"/>
              <a:buFont typeface="Arial"/>
              <a:buChar char="•"/>
            </a:pPr>
            <a:r>
              <a:rPr b="1" i="0" lang="en-US" sz="2499" u="none" cap="none" strike="noStrike">
                <a:solidFill>
                  <a:srgbClr val="062C3D"/>
                </a:solidFill>
                <a:latin typeface="Montserrat"/>
                <a:ea typeface="Montserrat"/>
                <a:cs typeface="Montserrat"/>
                <a:sym typeface="Montserrat"/>
              </a:rPr>
              <a:t>Berdasarkan data dari OJK mengenai statistik perbankan Indonesia, deposito masih menjadi pilihan utama di kalangan masyarakat yang mencari opsi investasi dengan tingkat risiko yang rendah.</a:t>
            </a:r>
            <a:endParaRPr/>
          </a:p>
          <a:p>
            <a:pPr indent="0" lvl="0" marL="0" marR="0" rtl="0" algn="just">
              <a:lnSpc>
                <a:spcPct val="113005"/>
              </a:lnSpc>
              <a:spcBef>
                <a:spcPts val="0"/>
              </a:spcBef>
              <a:spcAft>
                <a:spcPts val="0"/>
              </a:spcAft>
              <a:buNone/>
            </a:pPr>
            <a:r>
              <a:t/>
            </a:r>
            <a:endParaRPr b="1" i="0" sz="2499" u="none" cap="none" strike="noStrike">
              <a:solidFill>
                <a:srgbClr val="062C3D"/>
              </a:solidFill>
              <a:latin typeface="Montserrat"/>
              <a:ea typeface="Montserrat"/>
              <a:cs typeface="Montserrat"/>
              <a:sym typeface="Montserrat"/>
            </a:endParaRPr>
          </a:p>
        </p:txBody>
      </p:sp>
      <p:sp>
        <p:nvSpPr>
          <p:cNvPr id="163" name="Google Shape;163;p3"/>
          <p:cNvSpPr/>
          <p:nvPr/>
        </p:nvSpPr>
        <p:spPr>
          <a:xfrm>
            <a:off x="14874565" y="155355"/>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7">
              <a:alphaModFix/>
            </a:blip>
            <a:stretch>
              <a:fillRect b="-39958" l="-57428" r="-55854" t="-41647"/>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4"/>
          <p:cNvPicPr preferRelativeResize="0"/>
          <p:nvPr/>
        </p:nvPicPr>
        <p:blipFill rotWithShape="1">
          <a:blip r:embed="rId3">
            <a:alphaModFix/>
          </a:blip>
          <a:srcRect b="657" l="0" r="0" t="657"/>
          <a:stretch/>
        </p:blipFill>
        <p:spPr>
          <a:xfrm>
            <a:off x="0" y="0"/>
            <a:ext cx="18288000" cy="10287000"/>
          </a:xfrm>
          <a:prstGeom prst="rect">
            <a:avLst/>
          </a:prstGeom>
          <a:noFill/>
          <a:ln>
            <a:noFill/>
          </a:ln>
        </p:spPr>
      </p:pic>
      <p:sp>
        <p:nvSpPr>
          <p:cNvPr id="169" name="Google Shape;169;p4"/>
          <p:cNvSpPr/>
          <p:nvPr/>
        </p:nvSpPr>
        <p:spPr>
          <a:xfrm>
            <a:off x="1028700" y="3048883"/>
            <a:ext cx="16230600" cy="5465456"/>
          </a:xfrm>
          <a:custGeom>
            <a:rect b="b" l="l" r="r" t="t"/>
            <a:pathLst>
              <a:path extrusionOk="0" h="5465456" w="16230600">
                <a:moveTo>
                  <a:pt x="0" y="0"/>
                </a:moveTo>
                <a:lnTo>
                  <a:pt x="16230600" y="0"/>
                </a:lnTo>
                <a:lnTo>
                  <a:pt x="16230600" y="5465455"/>
                </a:lnTo>
                <a:lnTo>
                  <a:pt x="0" y="5465455"/>
                </a:lnTo>
                <a:lnTo>
                  <a:pt x="0" y="0"/>
                </a:lnTo>
                <a:close/>
              </a:path>
            </a:pathLst>
          </a:custGeom>
          <a:blipFill rotWithShape="1">
            <a:blip r:embed="rId4">
              <a:alphaModFix/>
            </a:blip>
            <a:stretch>
              <a:fillRect b="0" l="-4125" r="-3762" t="0"/>
            </a:stretch>
          </a:blipFill>
          <a:ln>
            <a:noFill/>
          </a:ln>
        </p:spPr>
      </p:sp>
      <p:sp>
        <p:nvSpPr>
          <p:cNvPr id="170" name="Google Shape;170;p4"/>
          <p:cNvSpPr txBox="1"/>
          <p:nvPr/>
        </p:nvSpPr>
        <p:spPr>
          <a:xfrm>
            <a:off x="4246066" y="942975"/>
            <a:ext cx="9795867" cy="153606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4400" u="none" cap="none" strike="noStrike">
                <a:solidFill>
                  <a:srgbClr val="FFFFFF"/>
                </a:solidFill>
                <a:latin typeface="Arial"/>
                <a:ea typeface="Arial"/>
                <a:cs typeface="Arial"/>
                <a:sym typeface="Arial"/>
              </a:rPr>
              <a:t>Infografis  Statistik  Perbankan</a:t>
            </a:r>
            <a:endParaRPr/>
          </a:p>
          <a:p>
            <a:pPr indent="0" lvl="0" marL="0" marR="0" rtl="0" algn="ctr">
              <a:lnSpc>
                <a:spcPct val="140000"/>
              </a:lnSpc>
              <a:spcBef>
                <a:spcPts val="0"/>
              </a:spcBef>
              <a:spcAft>
                <a:spcPts val="0"/>
              </a:spcAft>
              <a:buNone/>
            </a:pPr>
            <a:r>
              <a:rPr b="0" i="0" lang="en-US" sz="4400" u="none" cap="none" strike="noStrike">
                <a:solidFill>
                  <a:srgbClr val="FFFFFF"/>
                </a:solidFill>
                <a:latin typeface="Arial"/>
                <a:ea typeface="Arial"/>
                <a:cs typeface="Arial"/>
                <a:sym typeface="Arial"/>
              </a:rPr>
              <a:t>Indonesia  Bulan  Juli  2023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grpSp>
        <p:nvGrpSpPr>
          <p:cNvPr id="175" name="Google Shape;175;p5"/>
          <p:cNvGrpSpPr/>
          <p:nvPr/>
        </p:nvGrpSpPr>
        <p:grpSpPr>
          <a:xfrm>
            <a:off x="16713120" y="9077474"/>
            <a:ext cx="1574880" cy="727006"/>
            <a:chOff x="0" y="-47625"/>
            <a:chExt cx="414783" cy="191475"/>
          </a:xfrm>
        </p:grpSpPr>
        <p:sp>
          <p:nvSpPr>
            <p:cNvPr id="176" name="Google Shape;176;p5"/>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177" name="Google Shape;177;p5"/>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78" name="Google Shape;178;p5"/>
          <p:cNvGrpSpPr/>
          <p:nvPr/>
        </p:nvGrpSpPr>
        <p:grpSpPr>
          <a:xfrm>
            <a:off x="16713120" y="9258300"/>
            <a:ext cx="546180" cy="546180"/>
            <a:chOff x="0" y="0"/>
            <a:chExt cx="812800" cy="812800"/>
          </a:xfrm>
        </p:grpSpPr>
        <p:sp>
          <p:nvSpPr>
            <p:cNvPr id="179" name="Google Shape;179;p5"/>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180" name="Google Shape;180;p5"/>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1" name="Google Shape;181;p5"/>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grpSp>
        <p:nvGrpSpPr>
          <p:cNvPr id="182" name="Google Shape;182;p5"/>
          <p:cNvGrpSpPr/>
          <p:nvPr/>
        </p:nvGrpSpPr>
        <p:grpSpPr>
          <a:xfrm>
            <a:off x="10667766" y="2057480"/>
            <a:ext cx="4019992" cy="7345618"/>
            <a:chOff x="0" y="-47625"/>
            <a:chExt cx="1240437" cy="2266615"/>
          </a:xfrm>
        </p:grpSpPr>
        <p:sp>
          <p:nvSpPr>
            <p:cNvPr id="183" name="Google Shape;183;p5"/>
            <p:cNvSpPr/>
            <p:nvPr/>
          </p:nvSpPr>
          <p:spPr>
            <a:xfrm>
              <a:off x="0" y="0"/>
              <a:ext cx="1240437" cy="2218990"/>
            </a:xfrm>
            <a:custGeom>
              <a:rect b="b" l="l" r="r" t="t"/>
              <a:pathLst>
                <a:path extrusionOk="0" h="2218990" w="1240437">
                  <a:moveTo>
                    <a:pt x="0" y="0"/>
                  </a:moveTo>
                  <a:lnTo>
                    <a:pt x="1240437" y="0"/>
                  </a:lnTo>
                  <a:lnTo>
                    <a:pt x="1240437" y="2218990"/>
                  </a:lnTo>
                  <a:lnTo>
                    <a:pt x="0" y="2218990"/>
                  </a:lnTo>
                  <a:close/>
                </a:path>
              </a:pathLst>
            </a:custGeom>
            <a:solidFill>
              <a:srgbClr val="0CA3B3"/>
            </a:solidFill>
            <a:ln>
              <a:noFill/>
            </a:ln>
          </p:spPr>
        </p:sp>
        <p:sp>
          <p:nvSpPr>
            <p:cNvPr id="184" name="Google Shape;184;p5"/>
            <p:cNvSpPr txBox="1"/>
            <p:nvPr/>
          </p:nvSpPr>
          <p:spPr>
            <a:xfrm>
              <a:off x="0" y="-47625"/>
              <a:ext cx="1240437" cy="226661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85" name="Google Shape;185;p5"/>
          <p:cNvPicPr preferRelativeResize="0"/>
          <p:nvPr/>
        </p:nvPicPr>
        <p:blipFill rotWithShape="1">
          <a:blip r:embed="rId4">
            <a:alphaModFix/>
          </a:blip>
          <a:srcRect b="0" l="16743" r="16742" t="0"/>
          <a:stretch/>
        </p:blipFill>
        <p:spPr>
          <a:xfrm>
            <a:off x="11283331" y="1637492"/>
            <a:ext cx="7182468" cy="7194535"/>
          </a:xfrm>
          <a:prstGeom prst="rect">
            <a:avLst/>
          </a:prstGeom>
          <a:noFill/>
          <a:ln>
            <a:noFill/>
          </a:ln>
        </p:spPr>
      </p:pic>
      <p:sp>
        <p:nvSpPr>
          <p:cNvPr id="186" name="Google Shape;186;p5"/>
          <p:cNvSpPr/>
          <p:nvPr/>
        </p:nvSpPr>
        <p:spPr>
          <a:xfrm rot="-5400000">
            <a:off x="688029" y="8861594"/>
            <a:ext cx="681343" cy="793412"/>
          </a:xfrm>
          <a:custGeom>
            <a:rect b="b" l="l" r="r" t="t"/>
            <a:pathLst>
              <a:path extrusionOk="0" h="793412" w="681343">
                <a:moveTo>
                  <a:pt x="0" y="0"/>
                </a:moveTo>
                <a:lnTo>
                  <a:pt x="681342" y="0"/>
                </a:lnTo>
                <a:lnTo>
                  <a:pt x="681342" y="793412"/>
                </a:lnTo>
                <a:lnTo>
                  <a:pt x="0" y="793412"/>
                </a:lnTo>
                <a:lnTo>
                  <a:pt x="0" y="0"/>
                </a:lnTo>
                <a:close/>
              </a:path>
            </a:pathLst>
          </a:custGeom>
          <a:blipFill rotWithShape="1">
            <a:blip r:embed="rId5">
              <a:alphaModFix/>
            </a:blip>
            <a:stretch>
              <a:fillRect b="0" l="0" r="0" t="0"/>
            </a:stretch>
          </a:blipFill>
          <a:ln>
            <a:noFill/>
          </a:ln>
        </p:spPr>
      </p:sp>
      <p:cxnSp>
        <p:nvCxnSpPr>
          <p:cNvPr id="187" name="Google Shape;187;p5"/>
          <p:cNvCxnSpPr/>
          <p:nvPr/>
        </p:nvCxnSpPr>
        <p:spPr>
          <a:xfrm>
            <a:off x="1582321" y="3402026"/>
            <a:ext cx="781916" cy="0"/>
          </a:xfrm>
          <a:prstGeom prst="straightConnector1">
            <a:avLst/>
          </a:prstGeom>
          <a:noFill/>
          <a:ln cap="flat" cmpd="sng" w="38100">
            <a:solidFill>
              <a:srgbClr val="0CA3B3"/>
            </a:solidFill>
            <a:prstDash val="solid"/>
            <a:round/>
            <a:headEnd len="sm" w="sm" type="none"/>
            <a:tailEnd len="sm" w="sm" type="none"/>
          </a:ln>
        </p:spPr>
      </p:cxnSp>
      <p:sp>
        <p:nvSpPr>
          <p:cNvPr id="188" name="Google Shape;188;p5"/>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6">
              <a:alphaModFix/>
            </a:blip>
            <a:stretch>
              <a:fillRect b="0" l="0" r="0" t="0"/>
            </a:stretch>
          </a:blipFill>
          <a:ln>
            <a:noFill/>
          </a:ln>
        </p:spPr>
      </p:sp>
      <p:sp>
        <p:nvSpPr>
          <p:cNvPr id="189" name="Google Shape;189;p5"/>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7">
              <a:alphaModFix/>
            </a:blip>
            <a:stretch>
              <a:fillRect b="-39958" l="-57428" r="-55854" t="-41647"/>
            </a:stretch>
          </a:blipFill>
          <a:ln>
            <a:noFill/>
          </a:ln>
        </p:spPr>
      </p:sp>
      <p:grpSp>
        <p:nvGrpSpPr>
          <p:cNvPr id="190" name="Google Shape;190;p5"/>
          <p:cNvGrpSpPr/>
          <p:nvPr/>
        </p:nvGrpSpPr>
        <p:grpSpPr>
          <a:xfrm>
            <a:off x="1755568" y="3646713"/>
            <a:ext cx="6082604" cy="422389"/>
            <a:chOff x="0" y="-57150"/>
            <a:chExt cx="8110140" cy="563186"/>
          </a:xfrm>
        </p:grpSpPr>
        <p:sp>
          <p:nvSpPr>
            <p:cNvPr id="191" name="Google Shape;191;p5"/>
            <p:cNvSpPr/>
            <p:nvPr/>
          </p:nvSpPr>
          <p:spPr>
            <a:xfrm>
              <a:off x="0" y="0"/>
              <a:ext cx="506036" cy="506036"/>
            </a:xfrm>
            <a:custGeom>
              <a:rect b="b" l="l" r="r" t="t"/>
              <a:pathLst>
                <a:path extrusionOk="0" h="506036" w="506036">
                  <a:moveTo>
                    <a:pt x="0" y="0"/>
                  </a:moveTo>
                  <a:lnTo>
                    <a:pt x="506036" y="0"/>
                  </a:lnTo>
                  <a:lnTo>
                    <a:pt x="506036" y="506036"/>
                  </a:lnTo>
                  <a:lnTo>
                    <a:pt x="0" y="506036"/>
                  </a:lnTo>
                  <a:lnTo>
                    <a:pt x="0" y="0"/>
                  </a:lnTo>
                  <a:close/>
                </a:path>
              </a:pathLst>
            </a:custGeom>
            <a:blipFill rotWithShape="1">
              <a:blip r:embed="rId8">
                <a:alphaModFix/>
              </a:blip>
              <a:stretch>
                <a:fillRect b="0" l="0" r="0" t="0"/>
              </a:stretch>
            </a:blipFill>
            <a:ln>
              <a:noFill/>
            </a:ln>
          </p:spPr>
        </p:sp>
        <p:sp>
          <p:nvSpPr>
            <p:cNvPr id="192" name="Google Shape;192;p5"/>
            <p:cNvSpPr txBox="1"/>
            <p:nvPr/>
          </p:nvSpPr>
          <p:spPr>
            <a:xfrm>
              <a:off x="822270" y="-57150"/>
              <a:ext cx="7287870" cy="556683"/>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2500" u="none" cap="none" strike="noStrike">
                  <a:solidFill>
                    <a:srgbClr val="062C3D"/>
                  </a:solidFill>
                  <a:latin typeface="Montserrat"/>
                  <a:ea typeface="Montserrat"/>
                  <a:cs typeface="Montserrat"/>
                  <a:sym typeface="Montserrat"/>
                </a:rPr>
                <a:t>Pergeseran Menuju Era Digital</a:t>
              </a:r>
              <a:endParaRPr/>
            </a:p>
          </p:txBody>
        </p:sp>
      </p:grpSp>
      <p:sp>
        <p:nvSpPr>
          <p:cNvPr id="193" name="Google Shape;193;p5"/>
          <p:cNvSpPr txBox="1"/>
          <p:nvPr/>
        </p:nvSpPr>
        <p:spPr>
          <a:xfrm>
            <a:off x="1582321" y="2259448"/>
            <a:ext cx="7549182"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LATAR BELAKANG</a:t>
            </a:r>
            <a:endParaRPr/>
          </a:p>
        </p:txBody>
      </p:sp>
      <p:sp>
        <p:nvSpPr>
          <p:cNvPr id="194" name="Google Shape;194;p5"/>
          <p:cNvSpPr txBox="1"/>
          <p:nvPr/>
        </p:nvSpPr>
        <p:spPr>
          <a:xfrm>
            <a:off x="1755568" y="4279078"/>
            <a:ext cx="8047510" cy="4552949"/>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0" i="0" lang="en-US" sz="2000" u="none" cap="none" strike="noStrike">
                <a:solidFill>
                  <a:srgbClr val="000000"/>
                </a:solidFill>
                <a:latin typeface="Montserrat"/>
                <a:ea typeface="Montserrat"/>
                <a:cs typeface="Montserrat"/>
                <a:sym typeface="Montserrat"/>
              </a:rPr>
              <a:t>Sebuah bank mengalami kesulitan dalam mengidentifikasi calon nasabah yang berpotensi membuka rekening deposito, karena masih mengandalkan metode konvensional, dimana segala proses dalam pengklasifikasian nasabah dilakukan secara manual. Keterbatasan metode ini membuat bank membutuhkan waktu dan biaya pemasaran yang tidak sedikit, serta kesulitan dalam mengumpulkan data yang relevan untuk menentukan potensi calon nasabah yang akan membuka rekening deposito. Tidak hanya itu, penggunaan metode secara manual dalam melakukan identifikasi terhadap nasabah juga berpotensi rentan terhadap kesalahan penilaian atau prediksi.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grpSp>
        <p:nvGrpSpPr>
          <p:cNvPr id="199" name="Google Shape;199;p6"/>
          <p:cNvGrpSpPr/>
          <p:nvPr/>
        </p:nvGrpSpPr>
        <p:grpSpPr>
          <a:xfrm>
            <a:off x="0" y="-180826"/>
            <a:ext cx="4315860" cy="10467826"/>
            <a:chOff x="0" y="-47625"/>
            <a:chExt cx="1136687" cy="2756958"/>
          </a:xfrm>
        </p:grpSpPr>
        <p:sp>
          <p:nvSpPr>
            <p:cNvPr id="200" name="Google Shape;200;p6"/>
            <p:cNvSpPr/>
            <p:nvPr/>
          </p:nvSpPr>
          <p:spPr>
            <a:xfrm>
              <a:off x="0" y="0"/>
              <a:ext cx="1136687" cy="2709333"/>
            </a:xfrm>
            <a:custGeom>
              <a:rect b="b" l="l" r="r" t="t"/>
              <a:pathLst>
                <a:path extrusionOk="0" h="2709333" w="1136687">
                  <a:moveTo>
                    <a:pt x="0" y="0"/>
                  </a:moveTo>
                  <a:lnTo>
                    <a:pt x="1136687" y="0"/>
                  </a:lnTo>
                  <a:lnTo>
                    <a:pt x="1136687" y="2709333"/>
                  </a:lnTo>
                  <a:lnTo>
                    <a:pt x="0" y="2709333"/>
                  </a:lnTo>
                  <a:close/>
                </a:path>
              </a:pathLst>
            </a:custGeom>
            <a:solidFill>
              <a:srgbClr val="062C3D"/>
            </a:solidFill>
            <a:ln>
              <a:noFill/>
            </a:ln>
          </p:spPr>
        </p:sp>
        <p:sp>
          <p:nvSpPr>
            <p:cNvPr id="201" name="Google Shape;201;p6"/>
            <p:cNvSpPr txBox="1"/>
            <p:nvPr/>
          </p:nvSpPr>
          <p:spPr>
            <a:xfrm>
              <a:off x="0" y="-47625"/>
              <a:ext cx="1136687"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2" name="Google Shape;202;p6"/>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3">
              <a:alphaModFix/>
            </a:blip>
            <a:stretch>
              <a:fillRect b="0" l="0" r="0" t="0"/>
            </a:stretch>
          </a:blipFill>
          <a:ln>
            <a:noFill/>
          </a:ln>
        </p:spPr>
      </p:sp>
      <p:sp>
        <p:nvSpPr>
          <p:cNvPr id="203" name="Google Shape;203;p6"/>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4">
              <a:alphaModFix/>
            </a:blip>
            <a:stretch>
              <a:fillRect b="-39958" l="-57428" r="-55854" t="-41647"/>
            </a:stretch>
          </a:blipFill>
          <a:ln>
            <a:noFill/>
          </a:ln>
        </p:spPr>
      </p:sp>
      <p:sp>
        <p:nvSpPr>
          <p:cNvPr id="204" name="Google Shape;204;p6"/>
          <p:cNvSpPr/>
          <p:nvPr/>
        </p:nvSpPr>
        <p:spPr>
          <a:xfrm>
            <a:off x="5995364" y="4532694"/>
            <a:ext cx="379527" cy="379527"/>
          </a:xfrm>
          <a:custGeom>
            <a:rect b="b" l="l" r="r" t="t"/>
            <a:pathLst>
              <a:path extrusionOk="0" h="379527" w="379527">
                <a:moveTo>
                  <a:pt x="0" y="0"/>
                </a:moveTo>
                <a:lnTo>
                  <a:pt x="379527" y="0"/>
                </a:lnTo>
                <a:lnTo>
                  <a:pt x="379527" y="379527"/>
                </a:lnTo>
                <a:lnTo>
                  <a:pt x="0" y="379527"/>
                </a:lnTo>
                <a:lnTo>
                  <a:pt x="0" y="0"/>
                </a:lnTo>
                <a:close/>
              </a:path>
            </a:pathLst>
          </a:custGeom>
          <a:blipFill rotWithShape="1">
            <a:blip r:embed="rId5">
              <a:alphaModFix/>
            </a:blip>
            <a:stretch>
              <a:fillRect b="0" l="0" r="0" t="0"/>
            </a:stretch>
          </a:blipFill>
          <a:ln>
            <a:noFill/>
          </a:ln>
        </p:spPr>
      </p:sp>
      <p:sp>
        <p:nvSpPr>
          <p:cNvPr id="205" name="Google Shape;205;p6"/>
          <p:cNvSpPr txBox="1"/>
          <p:nvPr/>
        </p:nvSpPr>
        <p:spPr>
          <a:xfrm>
            <a:off x="6567357" y="4475544"/>
            <a:ext cx="10691943" cy="349885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2500" u="none" cap="none" strike="noStrike">
                <a:solidFill>
                  <a:srgbClr val="062C3D"/>
                </a:solidFill>
                <a:latin typeface="Montserrat"/>
                <a:ea typeface="Montserrat"/>
                <a:cs typeface="Montserrat"/>
                <a:sym typeface="Montserrat"/>
              </a:rPr>
              <a:t>Adalah sebuah aplikasi berbasis web dengan menggunakan pemodelan machine learning, yang menggunakan algoritma Support Vector Machine (SVM), yang dapat mendukung bank dalam mengklasifikasikan dan memprediksi calon nasabah yang berpotensi membuka rekening deposito. Solusi ini tidak hanya meningkatkan efisiensi waktu dan mengurangi biaya proses manual, tetapi juga memfasilitasi pengumpulan data yang relevan untuk memprediksi minat membuka rekening deposito.</a:t>
            </a:r>
            <a:endParaRPr/>
          </a:p>
        </p:txBody>
      </p:sp>
      <p:sp>
        <p:nvSpPr>
          <p:cNvPr id="206" name="Google Shape;206;p6"/>
          <p:cNvSpPr txBox="1"/>
          <p:nvPr/>
        </p:nvSpPr>
        <p:spPr>
          <a:xfrm>
            <a:off x="4821967" y="1868897"/>
            <a:ext cx="8644067" cy="65976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US" sz="4700" u="none" cap="none" strike="noStrike">
                <a:solidFill>
                  <a:srgbClr val="062C3D"/>
                </a:solidFill>
                <a:latin typeface="Montserrat"/>
                <a:ea typeface="Montserrat"/>
                <a:cs typeface="Montserrat"/>
                <a:sym typeface="Montserrat"/>
              </a:rPr>
              <a:t>BANK MARKETING</a:t>
            </a:r>
            <a:endParaRPr/>
          </a:p>
        </p:txBody>
      </p:sp>
      <p:sp>
        <p:nvSpPr>
          <p:cNvPr id="207" name="Google Shape;207;p6"/>
          <p:cNvSpPr txBox="1"/>
          <p:nvPr/>
        </p:nvSpPr>
        <p:spPr>
          <a:xfrm>
            <a:off x="4821967" y="2826211"/>
            <a:ext cx="7506153" cy="931545"/>
          </a:xfrm>
          <a:prstGeom prst="rect">
            <a:avLst/>
          </a:prstGeom>
          <a:noFill/>
          <a:ln>
            <a:noFill/>
          </a:ln>
        </p:spPr>
        <p:txBody>
          <a:bodyPr anchorCtr="0" anchor="t" bIns="0" lIns="0" spcFirstLastPara="1" rIns="0" wrap="square" tIns="0">
            <a:spAutoFit/>
          </a:bodyPr>
          <a:lstStyle/>
          <a:p>
            <a:pPr indent="0" lvl="0" marL="0" marR="0" rtl="0" algn="l">
              <a:lnSpc>
                <a:spcPct val="139962"/>
              </a:lnSpc>
              <a:spcBef>
                <a:spcPts val="0"/>
              </a:spcBef>
              <a:spcAft>
                <a:spcPts val="0"/>
              </a:spcAft>
              <a:buNone/>
            </a:pPr>
            <a:r>
              <a:rPr b="0" i="0" lang="en-US" sz="2700" u="none" cap="none" strike="noStrike">
                <a:solidFill>
                  <a:srgbClr val="062C3D"/>
                </a:solidFill>
                <a:latin typeface="Montserrat"/>
                <a:ea typeface="Montserrat"/>
                <a:cs typeface="Montserrat"/>
                <a:sym typeface="Montserrat"/>
              </a:rPr>
              <a:t>Prediction Whether The Customer Will Subscribe to Term Deposit</a:t>
            </a:r>
            <a:endParaRPr/>
          </a:p>
        </p:txBody>
      </p:sp>
      <p:sp>
        <p:nvSpPr>
          <p:cNvPr id="208" name="Google Shape;208;p6"/>
          <p:cNvSpPr/>
          <p:nvPr/>
        </p:nvSpPr>
        <p:spPr>
          <a:xfrm rot="-793061">
            <a:off x="1497156" y="4179404"/>
            <a:ext cx="4219516" cy="4586430"/>
          </a:xfrm>
          <a:custGeom>
            <a:rect b="b" l="l" r="r" t="t"/>
            <a:pathLst>
              <a:path extrusionOk="0" h="4586430" w="4219516">
                <a:moveTo>
                  <a:pt x="0" y="0"/>
                </a:moveTo>
                <a:lnTo>
                  <a:pt x="4219516" y="0"/>
                </a:lnTo>
                <a:lnTo>
                  <a:pt x="4219516" y="4586430"/>
                </a:lnTo>
                <a:lnTo>
                  <a:pt x="0" y="4586430"/>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grpSp>
        <p:nvGrpSpPr>
          <p:cNvPr id="213" name="Google Shape;213;p7"/>
          <p:cNvGrpSpPr/>
          <p:nvPr/>
        </p:nvGrpSpPr>
        <p:grpSpPr>
          <a:xfrm>
            <a:off x="13084538" y="-180826"/>
            <a:ext cx="5203462" cy="10467826"/>
            <a:chOff x="0" y="-47625"/>
            <a:chExt cx="1370459" cy="2756958"/>
          </a:xfrm>
        </p:grpSpPr>
        <p:sp>
          <p:nvSpPr>
            <p:cNvPr id="214" name="Google Shape;214;p7"/>
            <p:cNvSpPr/>
            <p:nvPr/>
          </p:nvSpPr>
          <p:spPr>
            <a:xfrm>
              <a:off x="0" y="0"/>
              <a:ext cx="1370459" cy="2709333"/>
            </a:xfrm>
            <a:custGeom>
              <a:rect b="b" l="l" r="r" t="t"/>
              <a:pathLst>
                <a:path extrusionOk="0" h="2709333" w="1370459">
                  <a:moveTo>
                    <a:pt x="0" y="0"/>
                  </a:moveTo>
                  <a:lnTo>
                    <a:pt x="1370459" y="0"/>
                  </a:lnTo>
                  <a:lnTo>
                    <a:pt x="1370459" y="2709333"/>
                  </a:lnTo>
                  <a:lnTo>
                    <a:pt x="0" y="2709333"/>
                  </a:lnTo>
                  <a:close/>
                </a:path>
              </a:pathLst>
            </a:custGeom>
            <a:solidFill>
              <a:srgbClr val="062C3D"/>
            </a:solidFill>
            <a:ln>
              <a:noFill/>
            </a:ln>
          </p:spPr>
        </p:sp>
        <p:sp>
          <p:nvSpPr>
            <p:cNvPr id="215" name="Google Shape;215;p7"/>
            <p:cNvSpPr txBox="1"/>
            <p:nvPr/>
          </p:nvSpPr>
          <p:spPr>
            <a:xfrm>
              <a:off x="0" y="-47625"/>
              <a:ext cx="1370459"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6" name="Google Shape;216;p7"/>
          <p:cNvGrpSpPr/>
          <p:nvPr/>
        </p:nvGrpSpPr>
        <p:grpSpPr>
          <a:xfrm>
            <a:off x="16713120" y="9077474"/>
            <a:ext cx="1574880" cy="727006"/>
            <a:chOff x="0" y="-47625"/>
            <a:chExt cx="414783" cy="191475"/>
          </a:xfrm>
        </p:grpSpPr>
        <p:sp>
          <p:nvSpPr>
            <p:cNvPr id="217" name="Google Shape;217;p7"/>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CA3B3"/>
            </a:solidFill>
            <a:ln>
              <a:noFill/>
            </a:ln>
          </p:spPr>
        </p:sp>
        <p:sp>
          <p:nvSpPr>
            <p:cNvPr id="218" name="Google Shape;218;p7"/>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9" name="Google Shape;219;p7"/>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3">
              <a:alphaModFix/>
            </a:blip>
            <a:stretch>
              <a:fillRect b="0" l="0" r="0" t="0"/>
            </a:stretch>
          </a:blipFill>
          <a:ln>
            <a:noFill/>
          </a:ln>
        </p:spPr>
      </p:sp>
      <p:sp>
        <p:nvSpPr>
          <p:cNvPr id="220" name="Google Shape;220;p7"/>
          <p:cNvSpPr/>
          <p:nvPr/>
        </p:nvSpPr>
        <p:spPr>
          <a:xfrm>
            <a:off x="1456596" y="4421754"/>
            <a:ext cx="252546" cy="377564"/>
          </a:xfrm>
          <a:custGeom>
            <a:rect b="b" l="l" r="r" t="t"/>
            <a:pathLst>
              <a:path extrusionOk="0" h="377564" w="252546">
                <a:moveTo>
                  <a:pt x="0" y="0"/>
                </a:moveTo>
                <a:lnTo>
                  <a:pt x="252546" y="0"/>
                </a:lnTo>
                <a:lnTo>
                  <a:pt x="252546" y="377564"/>
                </a:lnTo>
                <a:lnTo>
                  <a:pt x="0" y="377564"/>
                </a:lnTo>
                <a:lnTo>
                  <a:pt x="0" y="0"/>
                </a:lnTo>
                <a:close/>
              </a:path>
            </a:pathLst>
          </a:custGeom>
          <a:blipFill rotWithShape="1">
            <a:blip r:embed="rId4">
              <a:alphaModFix/>
            </a:blip>
            <a:stretch>
              <a:fillRect b="0" l="0" r="0" t="0"/>
            </a:stretch>
          </a:blipFill>
          <a:ln>
            <a:noFill/>
          </a:ln>
        </p:spPr>
      </p:sp>
      <p:sp>
        <p:nvSpPr>
          <p:cNvPr id="221" name="Google Shape;221;p7"/>
          <p:cNvSpPr/>
          <p:nvPr/>
        </p:nvSpPr>
        <p:spPr>
          <a:xfrm>
            <a:off x="1456596" y="6934460"/>
            <a:ext cx="252546" cy="377564"/>
          </a:xfrm>
          <a:custGeom>
            <a:rect b="b" l="l" r="r" t="t"/>
            <a:pathLst>
              <a:path extrusionOk="0" h="377564" w="252546">
                <a:moveTo>
                  <a:pt x="0" y="0"/>
                </a:moveTo>
                <a:lnTo>
                  <a:pt x="252546" y="0"/>
                </a:lnTo>
                <a:lnTo>
                  <a:pt x="252546" y="377564"/>
                </a:lnTo>
                <a:lnTo>
                  <a:pt x="0" y="377564"/>
                </a:lnTo>
                <a:lnTo>
                  <a:pt x="0" y="0"/>
                </a:lnTo>
                <a:close/>
              </a:path>
            </a:pathLst>
          </a:custGeom>
          <a:blipFill rotWithShape="1">
            <a:blip r:embed="rId4">
              <a:alphaModFix/>
            </a:blip>
            <a:stretch>
              <a:fillRect b="0" l="0" r="0" t="0"/>
            </a:stretch>
          </a:blipFill>
          <a:ln>
            <a:noFill/>
          </a:ln>
        </p:spPr>
      </p:sp>
      <p:cxnSp>
        <p:nvCxnSpPr>
          <p:cNvPr id="222" name="Google Shape;222;p7"/>
          <p:cNvCxnSpPr/>
          <p:nvPr/>
        </p:nvCxnSpPr>
        <p:spPr>
          <a:xfrm>
            <a:off x="1456596" y="3991005"/>
            <a:ext cx="781916" cy="0"/>
          </a:xfrm>
          <a:prstGeom prst="straightConnector1">
            <a:avLst/>
          </a:prstGeom>
          <a:noFill/>
          <a:ln cap="flat" cmpd="sng" w="38100">
            <a:solidFill>
              <a:srgbClr val="0CA3B3"/>
            </a:solidFill>
            <a:prstDash val="solid"/>
            <a:round/>
            <a:headEnd len="sm" w="sm" type="none"/>
            <a:tailEnd len="sm" w="sm" type="none"/>
          </a:ln>
        </p:spPr>
      </p:cxnSp>
      <p:pic>
        <p:nvPicPr>
          <p:cNvPr id="223" name="Google Shape;223;p7"/>
          <p:cNvPicPr preferRelativeResize="0"/>
          <p:nvPr/>
        </p:nvPicPr>
        <p:blipFill rotWithShape="1">
          <a:blip r:embed="rId5">
            <a:alphaModFix/>
          </a:blip>
          <a:srcRect b="5685" l="0" r="0" t="5686"/>
          <a:stretch/>
        </p:blipFill>
        <p:spPr>
          <a:xfrm>
            <a:off x="11107170" y="1482137"/>
            <a:ext cx="5519184" cy="3258923"/>
          </a:xfrm>
          <a:prstGeom prst="rect">
            <a:avLst/>
          </a:prstGeom>
          <a:noFill/>
          <a:ln>
            <a:noFill/>
          </a:ln>
        </p:spPr>
      </p:pic>
      <p:pic>
        <p:nvPicPr>
          <p:cNvPr id="224" name="Google Shape;224;p7"/>
          <p:cNvPicPr preferRelativeResize="0"/>
          <p:nvPr/>
        </p:nvPicPr>
        <p:blipFill rotWithShape="1">
          <a:blip r:embed="rId6">
            <a:alphaModFix/>
          </a:blip>
          <a:srcRect b="8809" l="0" r="0" t="8809"/>
          <a:stretch/>
        </p:blipFill>
        <p:spPr>
          <a:xfrm>
            <a:off x="11107170" y="5143500"/>
            <a:ext cx="5605950" cy="3463664"/>
          </a:xfrm>
          <a:prstGeom prst="rect">
            <a:avLst/>
          </a:prstGeom>
          <a:noFill/>
          <a:ln>
            <a:noFill/>
          </a:ln>
        </p:spPr>
      </p:pic>
      <p:grpSp>
        <p:nvGrpSpPr>
          <p:cNvPr id="225" name="Google Shape;225;p7"/>
          <p:cNvGrpSpPr/>
          <p:nvPr/>
        </p:nvGrpSpPr>
        <p:grpSpPr>
          <a:xfrm>
            <a:off x="11107170" y="8455578"/>
            <a:ext cx="5605950" cy="502751"/>
            <a:chOff x="0" y="0"/>
            <a:chExt cx="1476464" cy="132412"/>
          </a:xfrm>
        </p:grpSpPr>
        <p:sp>
          <p:nvSpPr>
            <p:cNvPr id="226" name="Google Shape;226;p7"/>
            <p:cNvSpPr/>
            <p:nvPr/>
          </p:nvSpPr>
          <p:spPr>
            <a:xfrm>
              <a:off x="0" y="0"/>
              <a:ext cx="1476464" cy="132412"/>
            </a:xfrm>
            <a:custGeom>
              <a:rect b="b" l="l" r="r" t="t"/>
              <a:pathLst>
                <a:path extrusionOk="0" h="132412" w="1476464">
                  <a:moveTo>
                    <a:pt x="0" y="0"/>
                  </a:moveTo>
                  <a:lnTo>
                    <a:pt x="1476464" y="0"/>
                  </a:lnTo>
                  <a:lnTo>
                    <a:pt x="1476464" y="132412"/>
                  </a:lnTo>
                  <a:lnTo>
                    <a:pt x="0" y="132412"/>
                  </a:lnTo>
                  <a:close/>
                </a:path>
              </a:pathLst>
            </a:custGeom>
            <a:solidFill>
              <a:srgbClr val="0CA3B3"/>
            </a:solidFill>
            <a:ln>
              <a:noFill/>
            </a:ln>
          </p:spPr>
        </p:sp>
        <p:sp>
          <p:nvSpPr>
            <p:cNvPr id="227" name="Google Shape;227;p7"/>
            <p:cNvSpPr txBox="1"/>
            <p:nvPr/>
          </p:nvSpPr>
          <p:spPr>
            <a:xfrm>
              <a:off x="0" y="9525"/>
              <a:ext cx="1476464" cy="122887"/>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8" name="Google Shape;228;p7"/>
          <p:cNvSpPr/>
          <p:nvPr/>
        </p:nvSpPr>
        <p:spPr>
          <a:xfrm rot="-5400000">
            <a:off x="719219" y="8861594"/>
            <a:ext cx="681343" cy="793412"/>
          </a:xfrm>
          <a:custGeom>
            <a:rect b="b" l="l" r="r" t="t"/>
            <a:pathLst>
              <a:path extrusionOk="0" h="793412" w="681343">
                <a:moveTo>
                  <a:pt x="0" y="0"/>
                </a:moveTo>
                <a:lnTo>
                  <a:pt x="681343" y="0"/>
                </a:lnTo>
                <a:lnTo>
                  <a:pt x="681343" y="793412"/>
                </a:lnTo>
                <a:lnTo>
                  <a:pt x="0" y="793412"/>
                </a:lnTo>
                <a:lnTo>
                  <a:pt x="0" y="0"/>
                </a:lnTo>
                <a:close/>
              </a:path>
            </a:pathLst>
          </a:custGeom>
          <a:blipFill rotWithShape="1">
            <a:blip r:embed="rId7">
              <a:alphaModFix/>
            </a:blip>
            <a:stretch>
              <a:fillRect b="0" l="0" r="0" t="0"/>
            </a:stretch>
          </a:blipFill>
          <a:ln>
            <a:noFill/>
          </a:ln>
        </p:spPr>
      </p:sp>
      <p:sp>
        <p:nvSpPr>
          <p:cNvPr id="229" name="Google Shape;229;p7"/>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8">
              <a:alphaModFix/>
            </a:blip>
            <a:stretch>
              <a:fillRect b="0" l="0" r="0" t="0"/>
            </a:stretch>
          </a:blipFill>
          <a:ln>
            <a:noFill/>
          </a:ln>
        </p:spPr>
      </p:sp>
      <p:sp>
        <p:nvSpPr>
          <p:cNvPr id="230" name="Google Shape;230;p7"/>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9">
              <a:alphaModFix/>
            </a:blip>
            <a:stretch>
              <a:fillRect b="-39958" l="-57428" r="-55854" t="-41647"/>
            </a:stretch>
          </a:blipFill>
          <a:ln>
            <a:noFill/>
          </a:ln>
        </p:spPr>
      </p:sp>
      <p:sp>
        <p:nvSpPr>
          <p:cNvPr id="231" name="Google Shape;231;p7"/>
          <p:cNvSpPr txBox="1"/>
          <p:nvPr/>
        </p:nvSpPr>
        <p:spPr>
          <a:xfrm>
            <a:off x="1983392" y="4951979"/>
            <a:ext cx="6676784" cy="1504949"/>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0" i="0" lang="en-US" sz="2000" u="none" cap="none" strike="noStrike">
                <a:solidFill>
                  <a:srgbClr val="000000"/>
                </a:solidFill>
                <a:latin typeface="Montserrat"/>
                <a:ea typeface="Montserrat"/>
                <a:cs typeface="Montserrat"/>
                <a:sym typeface="Montserrat"/>
              </a:rPr>
              <a:t>Algoritma SVM merupakan algoritma supervised yang berupa klasifikasi dengan cara membagi data menjadi dua kelas menggunakan garis vektor yang disebut hyperplane</a:t>
            </a:r>
            <a:endParaRPr/>
          </a:p>
        </p:txBody>
      </p:sp>
      <p:sp>
        <p:nvSpPr>
          <p:cNvPr id="232" name="Google Shape;232;p7"/>
          <p:cNvSpPr txBox="1"/>
          <p:nvPr/>
        </p:nvSpPr>
        <p:spPr>
          <a:xfrm>
            <a:off x="1992800" y="4469379"/>
            <a:ext cx="7061944" cy="330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00000"/>
                </a:solidFill>
                <a:latin typeface="Montserrat"/>
                <a:ea typeface="Montserrat"/>
                <a:cs typeface="Montserrat"/>
                <a:sym typeface="Montserrat"/>
              </a:rPr>
              <a:t>Pengertian Support Vector Machine (SVM)</a:t>
            </a:r>
            <a:endParaRPr/>
          </a:p>
        </p:txBody>
      </p:sp>
      <p:sp>
        <p:nvSpPr>
          <p:cNvPr id="233" name="Google Shape;233;p7"/>
          <p:cNvSpPr txBox="1"/>
          <p:nvPr/>
        </p:nvSpPr>
        <p:spPr>
          <a:xfrm>
            <a:off x="1983392" y="6981824"/>
            <a:ext cx="6189785" cy="330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00000"/>
                </a:solidFill>
                <a:latin typeface="Montserrat"/>
                <a:ea typeface="Montserrat"/>
                <a:cs typeface="Montserrat"/>
                <a:sym typeface="Montserrat"/>
              </a:rPr>
              <a:t>Cara Kerja Algoritma SVM </a:t>
            </a:r>
            <a:endParaRPr/>
          </a:p>
        </p:txBody>
      </p:sp>
      <p:sp>
        <p:nvSpPr>
          <p:cNvPr id="234" name="Google Shape;234;p7"/>
          <p:cNvSpPr txBox="1"/>
          <p:nvPr/>
        </p:nvSpPr>
        <p:spPr>
          <a:xfrm>
            <a:off x="1456596" y="2459613"/>
            <a:ext cx="8644067" cy="130746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US" sz="4700" u="none" cap="none" strike="noStrike">
                <a:solidFill>
                  <a:srgbClr val="062C3D"/>
                </a:solidFill>
                <a:latin typeface="Montserrat"/>
                <a:ea typeface="Montserrat"/>
                <a:cs typeface="Montserrat"/>
                <a:sym typeface="Montserrat"/>
              </a:rPr>
              <a:t>SUPPORT VECTOR MACHINE (SVM)</a:t>
            </a:r>
            <a:endParaRPr/>
          </a:p>
        </p:txBody>
      </p:sp>
      <p:sp>
        <p:nvSpPr>
          <p:cNvPr id="235" name="Google Shape;235;p7"/>
          <p:cNvSpPr txBox="1"/>
          <p:nvPr/>
        </p:nvSpPr>
        <p:spPr>
          <a:xfrm>
            <a:off x="1456596" y="1956693"/>
            <a:ext cx="3034970" cy="455295"/>
          </a:xfrm>
          <a:prstGeom prst="rect">
            <a:avLst/>
          </a:prstGeom>
          <a:noFill/>
          <a:ln>
            <a:noFill/>
          </a:ln>
        </p:spPr>
        <p:txBody>
          <a:bodyPr anchorCtr="0" anchor="t" bIns="0" lIns="0" spcFirstLastPara="1" rIns="0" wrap="square" tIns="0">
            <a:spAutoFit/>
          </a:bodyPr>
          <a:lstStyle/>
          <a:p>
            <a:pPr indent="0" lvl="0" marL="0" marR="0" rtl="0" algn="l">
              <a:lnSpc>
                <a:spcPct val="139962"/>
              </a:lnSpc>
              <a:spcBef>
                <a:spcPts val="0"/>
              </a:spcBef>
              <a:spcAft>
                <a:spcPts val="0"/>
              </a:spcAft>
              <a:buNone/>
            </a:pPr>
            <a:r>
              <a:rPr b="0" i="0" lang="en-US" sz="2700" u="none" cap="none" strike="noStrike">
                <a:solidFill>
                  <a:srgbClr val="062C3D"/>
                </a:solidFill>
                <a:latin typeface="Montserrat"/>
                <a:ea typeface="Montserrat"/>
                <a:cs typeface="Montserrat"/>
                <a:sym typeface="Montserrat"/>
              </a:rPr>
              <a:t>Model Algoritma </a:t>
            </a:r>
            <a:endParaRPr/>
          </a:p>
        </p:txBody>
      </p:sp>
      <p:sp>
        <p:nvSpPr>
          <p:cNvPr id="236" name="Google Shape;236;p7"/>
          <p:cNvSpPr txBox="1"/>
          <p:nvPr/>
        </p:nvSpPr>
        <p:spPr>
          <a:xfrm>
            <a:off x="1983392" y="7464424"/>
            <a:ext cx="6676784" cy="1885949"/>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0" i="0" lang="en-US" sz="2000" u="none" cap="none" strike="noStrike">
                <a:solidFill>
                  <a:srgbClr val="000000"/>
                </a:solidFill>
                <a:latin typeface="Montserrat"/>
                <a:ea typeface="Montserrat"/>
                <a:cs typeface="Montserrat"/>
                <a:sym typeface="Montserrat"/>
              </a:rPr>
              <a:t>Cara kerja algoritma SVM didasarkan pada SRM atau Structural Risk Minimization yang dirancang untuk mengolah data menjadi Hyperplane optimal yang mengklasifikasikan ruang input menjadi dua kelas data dalam ruang berdimensi tinggi.</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grpSp>
        <p:nvGrpSpPr>
          <p:cNvPr id="241" name="Google Shape;241;p8"/>
          <p:cNvGrpSpPr/>
          <p:nvPr/>
        </p:nvGrpSpPr>
        <p:grpSpPr>
          <a:xfrm>
            <a:off x="0" y="-180826"/>
            <a:ext cx="4315860" cy="10467826"/>
            <a:chOff x="0" y="-47625"/>
            <a:chExt cx="1136687" cy="2756958"/>
          </a:xfrm>
        </p:grpSpPr>
        <p:sp>
          <p:nvSpPr>
            <p:cNvPr id="242" name="Google Shape;242;p8"/>
            <p:cNvSpPr/>
            <p:nvPr/>
          </p:nvSpPr>
          <p:spPr>
            <a:xfrm>
              <a:off x="0" y="0"/>
              <a:ext cx="1136687" cy="2709333"/>
            </a:xfrm>
            <a:custGeom>
              <a:rect b="b" l="l" r="r" t="t"/>
              <a:pathLst>
                <a:path extrusionOk="0" h="2709333" w="1136687">
                  <a:moveTo>
                    <a:pt x="0" y="0"/>
                  </a:moveTo>
                  <a:lnTo>
                    <a:pt x="1136687" y="0"/>
                  </a:lnTo>
                  <a:lnTo>
                    <a:pt x="1136687" y="2709333"/>
                  </a:lnTo>
                  <a:lnTo>
                    <a:pt x="0" y="2709333"/>
                  </a:lnTo>
                  <a:close/>
                </a:path>
              </a:pathLst>
            </a:custGeom>
            <a:solidFill>
              <a:srgbClr val="062C3D"/>
            </a:solidFill>
            <a:ln>
              <a:noFill/>
            </a:ln>
          </p:spPr>
        </p:sp>
        <p:sp>
          <p:nvSpPr>
            <p:cNvPr id="243" name="Google Shape;243;p8"/>
            <p:cNvSpPr txBox="1"/>
            <p:nvPr/>
          </p:nvSpPr>
          <p:spPr>
            <a:xfrm>
              <a:off x="0" y="-47625"/>
              <a:ext cx="1136687"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4" name="Google Shape;244;p8"/>
          <p:cNvGrpSpPr/>
          <p:nvPr/>
        </p:nvGrpSpPr>
        <p:grpSpPr>
          <a:xfrm>
            <a:off x="1028700" y="2628634"/>
            <a:ext cx="6264176" cy="7200820"/>
            <a:chOff x="0" y="-47625"/>
            <a:chExt cx="1932918" cy="2221935"/>
          </a:xfrm>
        </p:grpSpPr>
        <p:sp>
          <p:nvSpPr>
            <p:cNvPr id="245" name="Google Shape;245;p8"/>
            <p:cNvSpPr/>
            <p:nvPr/>
          </p:nvSpPr>
          <p:spPr>
            <a:xfrm>
              <a:off x="0" y="0"/>
              <a:ext cx="1932918" cy="2174310"/>
            </a:xfrm>
            <a:custGeom>
              <a:rect b="b" l="l" r="r" t="t"/>
              <a:pathLst>
                <a:path extrusionOk="0" h="2174310" w="1932918">
                  <a:moveTo>
                    <a:pt x="0" y="0"/>
                  </a:moveTo>
                  <a:lnTo>
                    <a:pt x="1932918" y="0"/>
                  </a:lnTo>
                  <a:lnTo>
                    <a:pt x="1932918" y="2174310"/>
                  </a:lnTo>
                  <a:lnTo>
                    <a:pt x="0" y="2174310"/>
                  </a:lnTo>
                  <a:close/>
                </a:path>
              </a:pathLst>
            </a:custGeom>
            <a:solidFill>
              <a:srgbClr val="0CA3B3"/>
            </a:solidFill>
            <a:ln>
              <a:noFill/>
            </a:ln>
          </p:spPr>
        </p:sp>
        <p:sp>
          <p:nvSpPr>
            <p:cNvPr id="246" name="Google Shape;246;p8"/>
            <p:cNvSpPr txBox="1"/>
            <p:nvPr/>
          </p:nvSpPr>
          <p:spPr>
            <a:xfrm>
              <a:off x="0" y="-47625"/>
              <a:ext cx="1932918" cy="222193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247" name="Google Shape;247;p8"/>
          <p:cNvPicPr preferRelativeResize="0"/>
          <p:nvPr/>
        </p:nvPicPr>
        <p:blipFill rotWithShape="1">
          <a:blip r:embed="rId3">
            <a:alphaModFix/>
          </a:blip>
          <a:srcRect b="0" l="23125" r="23981" t="0"/>
          <a:stretch/>
        </p:blipFill>
        <p:spPr>
          <a:xfrm>
            <a:off x="1028700" y="1951127"/>
            <a:ext cx="5915749" cy="7451465"/>
          </a:xfrm>
          <a:prstGeom prst="rect">
            <a:avLst/>
          </a:prstGeom>
          <a:noFill/>
          <a:ln>
            <a:noFill/>
          </a:ln>
        </p:spPr>
      </p:pic>
      <p:grpSp>
        <p:nvGrpSpPr>
          <p:cNvPr id="248" name="Google Shape;248;p8"/>
          <p:cNvGrpSpPr/>
          <p:nvPr/>
        </p:nvGrpSpPr>
        <p:grpSpPr>
          <a:xfrm>
            <a:off x="16713120" y="9077474"/>
            <a:ext cx="1574880" cy="727006"/>
            <a:chOff x="0" y="-47625"/>
            <a:chExt cx="414783" cy="191475"/>
          </a:xfrm>
        </p:grpSpPr>
        <p:sp>
          <p:nvSpPr>
            <p:cNvPr id="249" name="Google Shape;249;p8"/>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250" name="Google Shape;250;p8"/>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1" name="Google Shape;251;p8"/>
          <p:cNvGrpSpPr/>
          <p:nvPr/>
        </p:nvGrpSpPr>
        <p:grpSpPr>
          <a:xfrm>
            <a:off x="16713120" y="9258300"/>
            <a:ext cx="546180" cy="546180"/>
            <a:chOff x="0" y="0"/>
            <a:chExt cx="812800" cy="812800"/>
          </a:xfrm>
        </p:grpSpPr>
        <p:sp>
          <p:nvSpPr>
            <p:cNvPr id="252" name="Google Shape;252;p8"/>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253" name="Google Shape;253;p8"/>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4" name="Google Shape;254;p8"/>
          <p:cNvSpPr/>
          <p:nvPr/>
        </p:nvSpPr>
        <p:spPr>
          <a:xfrm flipH="1">
            <a:off x="16907631" y="9403098"/>
            <a:ext cx="157157" cy="256583"/>
          </a:xfrm>
          <a:custGeom>
            <a:rect b="b" l="l" r="r" t="t"/>
            <a:pathLst>
              <a:path extrusionOk="0" h="256583" w="157157">
                <a:moveTo>
                  <a:pt x="157158" y="0"/>
                </a:moveTo>
                <a:lnTo>
                  <a:pt x="0" y="0"/>
                </a:lnTo>
                <a:lnTo>
                  <a:pt x="0" y="256584"/>
                </a:lnTo>
                <a:lnTo>
                  <a:pt x="157158" y="256584"/>
                </a:lnTo>
                <a:lnTo>
                  <a:pt x="157158" y="0"/>
                </a:lnTo>
                <a:close/>
              </a:path>
            </a:pathLst>
          </a:custGeom>
          <a:blipFill rotWithShape="1">
            <a:blip r:embed="rId4">
              <a:alphaModFix/>
            </a:blip>
            <a:stretch>
              <a:fillRect b="0" l="0" r="0" t="0"/>
            </a:stretch>
          </a:blipFill>
          <a:ln>
            <a:noFill/>
          </a:ln>
        </p:spPr>
      </p:sp>
      <p:sp>
        <p:nvSpPr>
          <p:cNvPr id="255" name="Google Shape;255;p8"/>
          <p:cNvSpPr/>
          <p:nvPr/>
        </p:nvSpPr>
        <p:spPr>
          <a:xfrm>
            <a:off x="9241676" y="3758219"/>
            <a:ext cx="490258" cy="345018"/>
          </a:xfrm>
          <a:custGeom>
            <a:rect b="b" l="l" r="r" t="t"/>
            <a:pathLst>
              <a:path extrusionOk="0" h="345018" w="490258">
                <a:moveTo>
                  <a:pt x="0" y="0"/>
                </a:moveTo>
                <a:lnTo>
                  <a:pt x="490258" y="0"/>
                </a:lnTo>
                <a:lnTo>
                  <a:pt x="490258" y="345017"/>
                </a:lnTo>
                <a:lnTo>
                  <a:pt x="0" y="345017"/>
                </a:lnTo>
                <a:lnTo>
                  <a:pt x="0" y="0"/>
                </a:lnTo>
                <a:close/>
              </a:path>
            </a:pathLst>
          </a:custGeom>
          <a:blipFill rotWithShape="1">
            <a:blip r:embed="rId5">
              <a:alphaModFix/>
            </a:blip>
            <a:stretch>
              <a:fillRect b="0" l="0" r="0" t="0"/>
            </a:stretch>
          </a:blipFill>
          <a:ln>
            <a:noFill/>
          </a:ln>
        </p:spPr>
      </p:sp>
      <p:cxnSp>
        <p:nvCxnSpPr>
          <p:cNvPr id="256" name="Google Shape;256;p8"/>
          <p:cNvCxnSpPr/>
          <p:nvPr/>
        </p:nvCxnSpPr>
        <p:spPr>
          <a:xfrm>
            <a:off x="9144000" y="3141330"/>
            <a:ext cx="781916" cy="0"/>
          </a:xfrm>
          <a:prstGeom prst="straightConnector1">
            <a:avLst/>
          </a:prstGeom>
          <a:noFill/>
          <a:ln cap="flat" cmpd="sng" w="38100">
            <a:solidFill>
              <a:srgbClr val="0CA3B3"/>
            </a:solidFill>
            <a:prstDash val="solid"/>
            <a:round/>
            <a:headEnd len="sm" w="sm" type="none"/>
            <a:tailEnd len="sm" w="sm" type="none"/>
          </a:ln>
        </p:spPr>
      </p:cxnSp>
      <p:sp>
        <p:nvSpPr>
          <p:cNvPr id="257" name="Google Shape;257;p8"/>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6">
              <a:alphaModFix/>
            </a:blip>
            <a:stretch>
              <a:fillRect b="-39958" l="-57428" r="-55854" t="-41647"/>
            </a:stretch>
          </a:blipFill>
          <a:ln>
            <a:noFill/>
          </a:ln>
        </p:spPr>
      </p:sp>
      <p:sp>
        <p:nvSpPr>
          <p:cNvPr id="258" name="Google Shape;258;p8"/>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7">
              <a:alphaModFix/>
            </a:blip>
            <a:stretch>
              <a:fillRect b="0" l="0" r="0" t="0"/>
            </a:stretch>
          </a:blipFill>
          <a:ln>
            <a:noFill/>
          </a:ln>
        </p:spPr>
      </p:sp>
      <p:grpSp>
        <p:nvGrpSpPr>
          <p:cNvPr id="259" name="Google Shape;259;p8"/>
          <p:cNvGrpSpPr/>
          <p:nvPr/>
        </p:nvGrpSpPr>
        <p:grpSpPr>
          <a:xfrm>
            <a:off x="9144000" y="5825406"/>
            <a:ext cx="8066462" cy="1580687"/>
            <a:chOff x="0" y="21783"/>
            <a:chExt cx="10755283" cy="2107582"/>
          </a:xfrm>
        </p:grpSpPr>
        <p:sp>
          <p:nvSpPr>
            <p:cNvPr id="260" name="Google Shape;260;p8"/>
            <p:cNvSpPr/>
            <p:nvPr/>
          </p:nvSpPr>
          <p:spPr>
            <a:xfrm>
              <a:off x="65117" y="21783"/>
              <a:ext cx="653677" cy="460024"/>
            </a:xfrm>
            <a:custGeom>
              <a:rect b="b" l="l" r="r" t="t"/>
              <a:pathLst>
                <a:path extrusionOk="0" h="460024" w="653677">
                  <a:moveTo>
                    <a:pt x="0" y="0"/>
                  </a:moveTo>
                  <a:lnTo>
                    <a:pt x="653678" y="0"/>
                  </a:lnTo>
                  <a:lnTo>
                    <a:pt x="653678" y="460024"/>
                  </a:lnTo>
                  <a:lnTo>
                    <a:pt x="0" y="460024"/>
                  </a:lnTo>
                  <a:lnTo>
                    <a:pt x="0" y="0"/>
                  </a:lnTo>
                  <a:close/>
                </a:path>
              </a:pathLst>
            </a:custGeom>
            <a:blipFill rotWithShape="1">
              <a:blip r:embed="rId5">
                <a:alphaModFix/>
              </a:blip>
              <a:stretch>
                <a:fillRect b="0" l="0" r="0" t="0"/>
              </a:stretch>
            </a:blipFill>
            <a:ln>
              <a:noFill/>
            </a:ln>
          </p:spPr>
        </p:sp>
        <p:sp>
          <p:nvSpPr>
            <p:cNvPr id="261" name="Google Shape;261;p8"/>
            <p:cNvSpPr txBox="1"/>
            <p:nvPr/>
          </p:nvSpPr>
          <p:spPr>
            <a:xfrm>
              <a:off x="0" y="649816"/>
              <a:ext cx="9911354" cy="1479549"/>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0" i="0" lang="en-US" sz="2000" u="none" cap="none" strike="noStrike">
                  <a:solidFill>
                    <a:srgbClr val="062C3D"/>
                  </a:solidFill>
                  <a:latin typeface="Montserrat"/>
                  <a:ea typeface="Montserrat"/>
                  <a:cs typeface="Montserrat"/>
                  <a:sym typeface="Montserrat"/>
                </a:rPr>
                <a:t>Data diambil dari data Classification in Bank Marketing kaggle. Format data berbentuk CSV  yang terdiri dari berjumlah 11162 baris data dengan menampilkan 17 fitur </a:t>
              </a:r>
              <a:endParaRPr/>
            </a:p>
          </p:txBody>
        </p:sp>
        <p:sp>
          <p:nvSpPr>
            <p:cNvPr id="262" name="Google Shape;262;p8"/>
            <p:cNvSpPr txBox="1"/>
            <p:nvPr/>
          </p:nvSpPr>
          <p:spPr>
            <a:xfrm>
              <a:off x="1155653" y="57150"/>
              <a:ext cx="9599630" cy="44661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Sumber Data</a:t>
              </a:r>
              <a:endParaRPr/>
            </a:p>
          </p:txBody>
        </p:sp>
      </p:grpSp>
      <p:sp>
        <p:nvSpPr>
          <p:cNvPr id="263" name="Google Shape;263;p8"/>
          <p:cNvSpPr txBox="1"/>
          <p:nvPr/>
        </p:nvSpPr>
        <p:spPr>
          <a:xfrm>
            <a:off x="9241676" y="4218394"/>
            <a:ext cx="7384678" cy="1123949"/>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None/>
            </a:pPr>
            <a:r>
              <a:rPr b="0" i="0" lang="en-US" sz="2000" u="none" cap="none" strike="noStrike">
                <a:solidFill>
                  <a:srgbClr val="062C3D"/>
                </a:solidFill>
                <a:latin typeface="Montserrat"/>
                <a:ea typeface="Montserrat"/>
                <a:cs typeface="Montserrat"/>
                <a:sym typeface="Montserrat"/>
              </a:rPr>
              <a:t>Data yang digunakan pada penelitian kali ini merupakan data untuk memprediksi calon nasabah yang berpotensi membuka rekening deposito</a:t>
            </a:r>
            <a:endParaRPr/>
          </a:p>
        </p:txBody>
      </p:sp>
      <p:sp>
        <p:nvSpPr>
          <p:cNvPr id="264" name="Google Shape;264;p8"/>
          <p:cNvSpPr txBox="1"/>
          <p:nvPr/>
        </p:nvSpPr>
        <p:spPr>
          <a:xfrm>
            <a:off x="10059578" y="3799031"/>
            <a:ext cx="5679792" cy="32067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2499" u="none" cap="none" strike="noStrike">
                <a:solidFill>
                  <a:srgbClr val="062C3D"/>
                </a:solidFill>
                <a:latin typeface="Montserrat"/>
                <a:ea typeface="Montserrat"/>
                <a:cs typeface="Montserrat"/>
                <a:sym typeface="Montserrat"/>
              </a:rPr>
              <a:t>Dataset</a:t>
            </a:r>
            <a:endParaRPr/>
          </a:p>
        </p:txBody>
      </p:sp>
      <p:sp>
        <p:nvSpPr>
          <p:cNvPr id="265" name="Google Shape;265;p8"/>
          <p:cNvSpPr txBox="1"/>
          <p:nvPr/>
        </p:nvSpPr>
        <p:spPr>
          <a:xfrm>
            <a:off x="9144000" y="1998752"/>
            <a:ext cx="7549182"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DATASET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grpSp>
        <p:nvGrpSpPr>
          <p:cNvPr id="270" name="Google Shape;270;p9"/>
          <p:cNvGrpSpPr/>
          <p:nvPr/>
        </p:nvGrpSpPr>
        <p:grpSpPr>
          <a:xfrm>
            <a:off x="0" y="-180826"/>
            <a:ext cx="4315860" cy="10467826"/>
            <a:chOff x="0" y="-47625"/>
            <a:chExt cx="1136687" cy="2756958"/>
          </a:xfrm>
        </p:grpSpPr>
        <p:sp>
          <p:nvSpPr>
            <p:cNvPr id="271" name="Google Shape;271;p9"/>
            <p:cNvSpPr/>
            <p:nvPr/>
          </p:nvSpPr>
          <p:spPr>
            <a:xfrm>
              <a:off x="0" y="0"/>
              <a:ext cx="1136687" cy="2709333"/>
            </a:xfrm>
            <a:custGeom>
              <a:rect b="b" l="l" r="r" t="t"/>
              <a:pathLst>
                <a:path extrusionOk="0" h="2709333" w="1136687">
                  <a:moveTo>
                    <a:pt x="0" y="0"/>
                  </a:moveTo>
                  <a:lnTo>
                    <a:pt x="1136687" y="0"/>
                  </a:lnTo>
                  <a:lnTo>
                    <a:pt x="1136687" y="2709333"/>
                  </a:lnTo>
                  <a:lnTo>
                    <a:pt x="0" y="2709333"/>
                  </a:lnTo>
                  <a:close/>
                </a:path>
              </a:pathLst>
            </a:custGeom>
            <a:solidFill>
              <a:srgbClr val="062C3D"/>
            </a:solidFill>
            <a:ln>
              <a:noFill/>
            </a:ln>
          </p:spPr>
        </p:sp>
        <p:sp>
          <p:nvSpPr>
            <p:cNvPr id="272" name="Google Shape;272;p9"/>
            <p:cNvSpPr txBox="1"/>
            <p:nvPr/>
          </p:nvSpPr>
          <p:spPr>
            <a:xfrm>
              <a:off x="0" y="-47625"/>
              <a:ext cx="1136687" cy="2756958"/>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3" name="Google Shape;273;p9"/>
          <p:cNvGrpSpPr/>
          <p:nvPr/>
        </p:nvGrpSpPr>
        <p:grpSpPr>
          <a:xfrm>
            <a:off x="1028700" y="2628634"/>
            <a:ext cx="6264176" cy="7200820"/>
            <a:chOff x="0" y="-47625"/>
            <a:chExt cx="1932918" cy="2221935"/>
          </a:xfrm>
        </p:grpSpPr>
        <p:sp>
          <p:nvSpPr>
            <p:cNvPr id="274" name="Google Shape;274;p9"/>
            <p:cNvSpPr/>
            <p:nvPr/>
          </p:nvSpPr>
          <p:spPr>
            <a:xfrm>
              <a:off x="0" y="0"/>
              <a:ext cx="1932918" cy="2174310"/>
            </a:xfrm>
            <a:custGeom>
              <a:rect b="b" l="l" r="r" t="t"/>
              <a:pathLst>
                <a:path extrusionOk="0" h="2174310" w="1932918">
                  <a:moveTo>
                    <a:pt x="0" y="0"/>
                  </a:moveTo>
                  <a:lnTo>
                    <a:pt x="1932918" y="0"/>
                  </a:lnTo>
                  <a:lnTo>
                    <a:pt x="1932918" y="2174310"/>
                  </a:lnTo>
                  <a:lnTo>
                    <a:pt x="0" y="2174310"/>
                  </a:lnTo>
                  <a:close/>
                </a:path>
              </a:pathLst>
            </a:custGeom>
            <a:solidFill>
              <a:srgbClr val="0CA3B3"/>
            </a:solidFill>
            <a:ln>
              <a:noFill/>
            </a:ln>
          </p:spPr>
        </p:sp>
        <p:sp>
          <p:nvSpPr>
            <p:cNvPr id="275" name="Google Shape;275;p9"/>
            <p:cNvSpPr txBox="1"/>
            <p:nvPr/>
          </p:nvSpPr>
          <p:spPr>
            <a:xfrm>
              <a:off x="0" y="-47625"/>
              <a:ext cx="1932918" cy="222193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276" name="Google Shape;276;p9"/>
          <p:cNvPicPr preferRelativeResize="0"/>
          <p:nvPr/>
        </p:nvPicPr>
        <p:blipFill rotWithShape="1">
          <a:blip r:embed="rId3">
            <a:alphaModFix/>
          </a:blip>
          <a:srcRect b="0" l="36394" r="10711" t="0"/>
          <a:stretch/>
        </p:blipFill>
        <p:spPr>
          <a:xfrm>
            <a:off x="1028700" y="1951127"/>
            <a:ext cx="5915749" cy="7451465"/>
          </a:xfrm>
          <a:prstGeom prst="rect">
            <a:avLst/>
          </a:prstGeom>
          <a:noFill/>
          <a:ln>
            <a:noFill/>
          </a:ln>
        </p:spPr>
      </p:pic>
      <p:grpSp>
        <p:nvGrpSpPr>
          <p:cNvPr id="277" name="Google Shape;277;p9"/>
          <p:cNvGrpSpPr/>
          <p:nvPr/>
        </p:nvGrpSpPr>
        <p:grpSpPr>
          <a:xfrm>
            <a:off x="16713120" y="9375538"/>
            <a:ext cx="1574880" cy="727006"/>
            <a:chOff x="0" y="-241101"/>
            <a:chExt cx="2099840" cy="969341"/>
          </a:xfrm>
        </p:grpSpPr>
        <p:grpSp>
          <p:nvGrpSpPr>
            <p:cNvPr id="278" name="Google Shape;278;p9"/>
            <p:cNvGrpSpPr/>
            <p:nvPr/>
          </p:nvGrpSpPr>
          <p:grpSpPr>
            <a:xfrm>
              <a:off x="0" y="-241101"/>
              <a:ext cx="2099840" cy="969341"/>
              <a:chOff x="0" y="-47625"/>
              <a:chExt cx="414783" cy="191475"/>
            </a:xfrm>
          </p:grpSpPr>
          <p:sp>
            <p:nvSpPr>
              <p:cNvPr id="279" name="Google Shape;279;p9"/>
              <p:cNvSpPr/>
              <p:nvPr/>
            </p:nvSpPr>
            <p:spPr>
              <a:xfrm>
                <a:off x="0" y="0"/>
                <a:ext cx="414783" cy="143850"/>
              </a:xfrm>
              <a:custGeom>
                <a:rect b="b" l="l" r="r" t="t"/>
                <a:pathLst>
                  <a:path extrusionOk="0" h="143850" w="414783">
                    <a:moveTo>
                      <a:pt x="0" y="0"/>
                    </a:moveTo>
                    <a:lnTo>
                      <a:pt x="414783" y="0"/>
                    </a:lnTo>
                    <a:lnTo>
                      <a:pt x="414783" y="143850"/>
                    </a:lnTo>
                    <a:lnTo>
                      <a:pt x="0" y="143850"/>
                    </a:lnTo>
                    <a:close/>
                  </a:path>
                </a:pathLst>
              </a:custGeom>
              <a:solidFill>
                <a:srgbClr val="062C3D"/>
              </a:solidFill>
              <a:ln>
                <a:noFill/>
              </a:ln>
            </p:spPr>
          </p:sp>
          <p:sp>
            <p:nvSpPr>
              <p:cNvPr id="280" name="Google Shape;280;p9"/>
              <p:cNvSpPr txBox="1"/>
              <p:nvPr/>
            </p:nvSpPr>
            <p:spPr>
              <a:xfrm>
                <a:off x="0" y="-47625"/>
                <a:ext cx="414783" cy="191475"/>
              </a:xfrm>
              <a:prstGeom prst="rect">
                <a:avLst/>
              </a:prstGeom>
              <a:noFill/>
              <a:ln>
                <a:noFill/>
              </a:ln>
            </p:spPr>
            <p:txBody>
              <a:bodyPr anchorCtr="0" anchor="ctr" bIns="50800" lIns="50800" spcFirstLastPara="1" rIns="50800" wrap="square" tIns="50800">
                <a:noAutofit/>
              </a:bodyPr>
              <a:lstStyle/>
              <a:p>
                <a:pPr indent="0" lvl="0" marL="0" marR="0" rtl="0" algn="ctr">
                  <a:lnSpc>
                    <a:spcPct val="15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81" name="Google Shape;281;p9"/>
            <p:cNvGrpSpPr/>
            <p:nvPr/>
          </p:nvGrpSpPr>
          <p:grpSpPr>
            <a:xfrm>
              <a:off x="0" y="0"/>
              <a:ext cx="728240" cy="728240"/>
              <a:chOff x="0" y="0"/>
              <a:chExt cx="812800" cy="812800"/>
            </a:xfrm>
          </p:grpSpPr>
          <p:sp>
            <p:nvSpPr>
              <p:cNvPr id="282" name="Google Shape;282;p9"/>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0CA3B3"/>
              </a:solidFill>
              <a:ln>
                <a:noFill/>
              </a:ln>
            </p:spPr>
          </p:sp>
          <p:sp>
            <p:nvSpPr>
              <p:cNvPr id="283" name="Google Shape;283;p9"/>
              <p:cNvSpPr txBox="1"/>
              <p:nvPr/>
            </p:nvSpPr>
            <p:spPr>
              <a:xfrm>
                <a:off x="0" y="9525"/>
                <a:ext cx="812800" cy="803275"/>
              </a:xfrm>
              <a:prstGeom prst="rect">
                <a:avLst/>
              </a:prstGeom>
              <a:noFill/>
              <a:ln>
                <a:noFill/>
              </a:ln>
            </p:spPr>
            <p:txBody>
              <a:bodyPr anchorCtr="0" anchor="ctr" bIns="50800" lIns="50800" spcFirstLastPara="1" rIns="50800" wrap="square" tIns="50800">
                <a:noAutofit/>
              </a:bodyPr>
              <a:lstStyle/>
              <a:p>
                <a:pPr indent="0" lvl="0" marL="0" marR="0" rtl="0" algn="ctr">
                  <a:lnSpc>
                    <a:spcPct val="12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4" name="Google Shape;284;p9"/>
            <p:cNvSpPr/>
            <p:nvPr/>
          </p:nvSpPr>
          <p:spPr>
            <a:xfrm flipH="1">
              <a:off x="259349" y="193064"/>
              <a:ext cx="209543" cy="342111"/>
            </a:xfrm>
            <a:custGeom>
              <a:rect b="b" l="l" r="r" t="t"/>
              <a:pathLst>
                <a:path extrusionOk="0" h="342111" w="209543">
                  <a:moveTo>
                    <a:pt x="209543" y="0"/>
                  </a:moveTo>
                  <a:lnTo>
                    <a:pt x="0" y="0"/>
                  </a:lnTo>
                  <a:lnTo>
                    <a:pt x="0" y="342112"/>
                  </a:lnTo>
                  <a:lnTo>
                    <a:pt x="209543" y="342112"/>
                  </a:lnTo>
                  <a:lnTo>
                    <a:pt x="209543" y="0"/>
                  </a:lnTo>
                  <a:close/>
                </a:path>
              </a:pathLst>
            </a:custGeom>
            <a:blipFill rotWithShape="1">
              <a:blip r:embed="rId4">
                <a:alphaModFix/>
              </a:blip>
              <a:stretch>
                <a:fillRect b="0" l="0" r="0" t="0"/>
              </a:stretch>
            </a:blipFill>
            <a:ln>
              <a:noFill/>
            </a:ln>
          </p:spPr>
        </p:sp>
      </p:grpSp>
      <p:cxnSp>
        <p:nvCxnSpPr>
          <p:cNvPr id="285" name="Google Shape;285;p9"/>
          <p:cNvCxnSpPr/>
          <p:nvPr/>
        </p:nvCxnSpPr>
        <p:spPr>
          <a:xfrm>
            <a:off x="8041760" y="1501187"/>
            <a:ext cx="781916" cy="0"/>
          </a:xfrm>
          <a:prstGeom prst="straightConnector1">
            <a:avLst/>
          </a:prstGeom>
          <a:noFill/>
          <a:ln cap="flat" cmpd="sng" w="38100">
            <a:solidFill>
              <a:srgbClr val="0CA3B3"/>
            </a:solidFill>
            <a:prstDash val="solid"/>
            <a:round/>
            <a:headEnd len="sm" w="sm" type="none"/>
            <a:tailEnd len="sm" w="sm" type="none"/>
          </a:ln>
        </p:spPr>
      </p:cxnSp>
      <p:sp>
        <p:nvSpPr>
          <p:cNvPr id="286" name="Google Shape;286;p9"/>
          <p:cNvSpPr/>
          <p:nvPr/>
        </p:nvSpPr>
        <p:spPr>
          <a:xfrm>
            <a:off x="14964707" y="0"/>
            <a:ext cx="3323293" cy="1482137"/>
          </a:xfrm>
          <a:custGeom>
            <a:rect b="b" l="l" r="r" t="t"/>
            <a:pathLst>
              <a:path extrusionOk="0" h="1482137" w="3323293">
                <a:moveTo>
                  <a:pt x="0" y="0"/>
                </a:moveTo>
                <a:lnTo>
                  <a:pt x="3323293" y="0"/>
                </a:lnTo>
                <a:lnTo>
                  <a:pt x="3323293" y="1482137"/>
                </a:lnTo>
                <a:lnTo>
                  <a:pt x="0" y="1482137"/>
                </a:lnTo>
                <a:lnTo>
                  <a:pt x="0" y="0"/>
                </a:lnTo>
                <a:close/>
              </a:path>
            </a:pathLst>
          </a:custGeom>
          <a:blipFill rotWithShape="1">
            <a:blip r:embed="rId5">
              <a:alphaModFix/>
            </a:blip>
            <a:stretch>
              <a:fillRect b="-39958" l="-57428" r="-55854" t="-41647"/>
            </a:stretch>
          </a:blipFill>
          <a:ln>
            <a:noFill/>
          </a:ln>
        </p:spPr>
      </p:sp>
      <p:sp>
        <p:nvSpPr>
          <p:cNvPr id="287" name="Google Shape;287;p9"/>
          <p:cNvSpPr/>
          <p:nvPr/>
        </p:nvSpPr>
        <p:spPr>
          <a:xfrm>
            <a:off x="313326" y="264553"/>
            <a:ext cx="2286542" cy="1217584"/>
          </a:xfrm>
          <a:custGeom>
            <a:rect b="b" l="l" r="r" t="t"/>
            <a:pathLst>
              <a:path extrusionOk="0" h="1217584" w="2286542">
                <a:moveTo>
                  <a:pt x="0" y="0"/>
                </a:moveTo>
                <a:lnTo>
                  <a:pt x="2286541" y="0"/>
                </a:lnTo>
                <a:lnTo>
                  <a:pt x="2286541" y="1217584"/>
                </a:lnTo>
                <a:lnTo>
                  <a:pt x="0" y="1217584"/>
                </a:lnTo>
                <a:lnTo>
                  <a:pt x="0" y="0"/>
                </a:lnTo>
                <a:close/>
              </a:path>
            </a:pathLst>
          </a:custGeom>
          <a:blipFill rotWithShape="1">
            <a:blip r:embed="rId6">
              <a:alphaModFix/>
            </a:blip>
            <a:stretch>
              <a:fillRect b="0" l="0" r="0" t="0"/>
            </a:stretch>
          </a:blipFill>
          <a:ln>
            <a:noFill/>
          </a:ln>
        </p:spPr>
      </p:sp>
      <p:sp>
        <p:nvSpPr>
          <p:cNvPr id="288" name="Google Shape;288;p9"/>
          <p:cNvSpPr txBox="1"/>
          <p:nvPr/>
        </p:nvSpPr>
        <p:spPr>
          <a:xfrm>
            <a:off x="7800500" y="1672637"/>
            <a:ext cx="9458800" cy="8244840"/>
          </a:xfrm>
          <a:prstGeom prst="rect">
            <a:avLst/>
          </a:prstGeom>
          <a:noFill/>
          <a:ln>
            <a:noFill/>
          </a:ln>
        </p:spPr>
        <p:txBody>
          <a:bodyPr anchorCtr="0" anchor="t" bIns="0" lIns="0" spcFirstLastPara="1" rIns="0" wrap="square" tIns="0">
            <a:spAutoFit/>
          </a:bodyPr>
          <a:lstStyle/>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age (numeric).</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job : type of job (categorical: "admin.","unknown","unemployed","management","housemaid","entrepreneur","student", "blue-collar","selfemployed","retired","technician","services") marital : marital status (categorical: "married","divorced","single"; note: "divorced" means divorced or widowed).</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education (categorical: "unknown","secondary","primary","tertiary").</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default: has credit in default? (binary: "yes","no").</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balance: average yearly balance, in euros (numeric) .</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housing: has housing loan? (binary: "yes","no").</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loan: has personal loan? (binary: "yes","no" Related with the last contact of the current campaign:</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contact: contact communication type (categorical: "unknown","telephone","cellular") .</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day: last contact day of the month (numeric).</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month: last contact month of year (categorical: "jan", "feb", "mar", …, "nov", "dec").</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duration: last contact duration, in seconds (numeric) Other attributes:</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campaign: number of contacts performed during this campaign and for this client (numeric, includes last contact).</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pdays: number of days that passed by after the client was last contacted from a previous campaign (numeric, -1 means client was not previously contacted).</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previous: number of contacts performed before this campaign and for this client (numeric).</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poutcome: outcome of the previous marketing campaign (categorical: "unknown","other","failure","success") Output variable (desired target):</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y - has the client subscribed a term deposit? (binary: "yes","no") Missing Attribute Values: None.</a:t>
            </a:r>
            <a:endParaRPr/>
          </a:p>
          <a:p>
            <a:pPr indent="-172720" lvl="1" marL="345439" marR="0" rtl="0" algn="l">
              <a:lnSpc>
                <a:spcPct val="150031"/>
              </a:lnSpc>
              <a:spcBef>
                <a:spcPts val="0"/>
              </a:spcBef>
              <a:spcAft>
                <a:spcPts val="0"/>
              </a:spcAft>
              <a:buClr>
                <a:srgbClr val="062C3D"/>
              </a:buClr>
              <a:buSzPts val="1599"/>
              <a:buFont typeface="Arial"/>
              <a:buChar char="•"/>
            </a:pPr>
            <a:r>
              <a:rPr b="0" i="0" lang="en-US" sz="1599" u="none" cap="none" strike="noStrike">
                <a:solidFill>
                  <a:srgbClr val="062C3D"/>
                </a:solidFill>
                <a:latin typeface="Montserrat"/>
                <a:ea typeface="Montserrat"/>
                <a:cs typeface="Montserrat"/>
                <a:sym typeface="Montserrat"/>
              </a:rPr>
              <a:t>marital : marital status (categorical: “married”, “divorced”, “single”; note: “divorced” means divorced or widowed).</a:t>
            </a:r>
            <a:endParaRPr/>
          </a:p>
          <a:p>
            <a:pPr indent="0" lvl="0" marL="0" marR="0" rtl="0" algn="l">
              <a:lnSpc>
                <a:spcPct val="150031"/>
              </a:lnSpc>
              <a:spcBef>
                <a:spcPts val="0"/>
              </a:spcBef>
              <a:spcAft>
                <a:spcPts val="0"/>
              </a:spcAft>
              <a:buNone/>
            </a:pPr>
            <a:r>
              <a:t/>
            </a:r>
            <a:endParaRPr b="0" i="0" sz="1599" u="none" cap="none" strike="noStrike">
              <a:solidFill>
                <a:srgbClr val="062C3D"/>
              </a:solidFill>
              <a:latin typeface="Montserrat"/>
              <a:ea typeface="Montserrat"/>
              <a:cs typeface="Montserrat"/>
              <a:sym typeface="Montserrat"/>
            </a:endParaRPr>
          </a:p>
        </p:txBody>
      </p:sp>
      <p:sp>
        <p:nvSpPr>
          <p:cNvPr id="289" name="Google Shape;289;p9"/>
          <p:cNvSpPr txBox="1"/>
          <p:nvPr/>
        </p:nvSpPr>
        <p:spPr>
          <a:xfrm>
            <a:off x="8041760" y="505045"/>
            <a:ext cx="7549182" cy="78422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b="1" i="0" lang="en-US" sz="5499" u="none" cap="none" strike="noStrike">
                <a:solidFill>
                  <a:srgbClr val="062C3D"/>
                </a:solidFill>
                <a:latin typeface="Montserrat"/>
                <a:ea typeface="Montserrat"/>
                <a:cs typeface="Montserrat"/>
                <a:sym typeface="Montserrat"/>
              </a:rPr>
              <a:t>ISI DATASET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